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7" r:id="rId6"/>
    <p:sldId id="260" r:id="rId7"/>
    <p:sldId id="261" r:id="rId8"/>
    <p:sldId id="262" r:id="rId9"/>
    <p:sldId id="268" r:id="rId10"/>
    <p:sldId id="275" r:id="rId11"/>
    <p:sldId id="276" r:id="rId12"/>
    <p:sldId id="277" r:id="rId13"/>
    <p:sldId id="278" r:id="rId14"/>
    <p:sldId id="282" r:id="rId15"/>
    <p:sldId id="274" r:id="rId16"/>
    <p:sldId id="283" r:id="rId17"/>
    <p:sldId id="269" r:id="rId18"/>
    <p:sldId id="263" r:id="rId19"/>
    <p:sldId id="264" r:id="rId20"/>
    <p:sldId id="265" r:id="rId21"/>
    <p:sldId id="266" r:id="rId22"/>
    <p:sldId id="280" r:id="rId23"/>
    <p:sldId id="270" r:id="rId24"/>
    <p:sldId id="271" r:id="rId25"/>
    <p:sldId id="272" r:id="rId26"/>
    <p:sldId id="279"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9651" autoAdjust="0"/>
  </p:normalViewPr>
  <p:slideViewPr>
    <p:cSldViewPr snapToGrid="0">
      <p:cViewPr varScale="1">
        <p:scale>
          <a:sx n="92" d="100"/>
          <a:sy n="92" d="100"/>
        </p:scale>
        <p:origin x="1254" y="66"/>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C33D82-9401-4FD1-B9A1-B0FFE600A5BB}" type="datetimeFigureOut">
              <a:rPr lang="fr-FR" smtClean="0"/>
              <a:t>28/03/2023</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E67BDE-6075-4A01-ADF5-4E0F112B98D9}" type="slidenum">
              <a:rPr lang="fr-FR" smtClean="0"/>
              <a:t>‹N°›</a:t>
            </a:fld>
            <a:endParaRPr lang="fr-FR"/>
          </a:p>
        </p:txBody>
      </p:sp>
    </p:spTree>
    <p:extLst>
      <p:ext uri="{BB962C8B-B14F-4D97-AF65-F5344CB8AC3E}">
        <p14:creationId xmlns:p14="http://schemas.microsoft.com/office/powerpoint/2010/main" val="2862781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FFC60-91EB-4EA2-A452-1E435B2AE4A2}" type="datetimeFigureOut">
              <a:rPr lang="fr-FR" smtClean="0"/>
              <a:t>28/03/2023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71E713-A4C5-451B-8495-314789A5D092}" type="slidenum">
              <a:rPr lang="fr-FR" smtClean="0"/>
              <a:t>‹N°›</a:t>
            </a:fld>
            <a:endParaRPr lang="fr-FR"/>
          </a:p>
        </p:txBody>
      </p:sp>
    </p:spTree>
    <p:extLst>
      <p:ext uri="{BB962C8B-B14F-4D97-AF65-F5344CB8AC3E}">
        <p14:creationId xmlns:p14="http://schemas.microsoft.com/office/powerpoint/2010/main" val="56710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Corinne 2017-2023</a:t>
            </a:r>
          </a:p>
          <a:p>
            <a:r>
              <a:rPr lang="fr-FR" dirty="0" smtClean="0"/>
              <a:t>Anne 2018-2024</a:t>
            </a:r>
          </a:p>
          <a:p>
            <a:r>
              <a:rPr lang="fr-FR" dirty="0" smtClean="0"/>
              <a:t>Sandra 2019-2025</a:t>
            </a:r>
          </a:p>
          <a:p>
            <a:r>
              <a:rPr lang="fr-FR" dirty="0" smtClean="0"/>
              <a:t>Emilie, Valérie G et Valérie R. arrivées en 2022…</a:t>
            </a:r>
            <a:endParaRPr lang="fr-FR" dirty="0"/>
          </a:p>
        </p:txBody>
      </p:sp>
      <p:sp>
        <p:nvSpPr>
          <p:cNvPr id="4" name="Espace réservé du numéro de diapositive 3"/>
          <p:cNvSpPr>
            <a:spLocks noGrp="1"/>
          </p:cNvSpPr>
          <p:nvPr>
            <p:ph type="sldNum" sz="quarter" idx="10"/>
          </p:nvPr>
        </p:nvSpPr>
        <p:spPr/>
        <p:txBody>
          <a:bodyPr/>
          <a:lstStyle/>
          <a:p>
            <a:fld id="{C971E713-A4C5-451B-8495-314789A5D092}" type="slidenum">
              <a:rPr lang="fr-FR" smtClean="0"/>
              <a:t>4</a:t>
            </a:fld>
            <a:endParaRPr lang="fr-FR"/>
          </a:p>
        </p:txBody>
      </p:sp>
    </p:spTree>
    <p:extLst>
      <p:ext uri="{BB962C8B-B14F-4D97-AF65-F5344CB8AC3E}">
        <p14:creationId xmlns:p14="http://schemas.microsoft.com/office/powerpoint/2010/main" val="272925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Préparation du congrès : changement de modèle avec</a:t>
            </a:r>
            <a:r>
              <a:rPr lang="fr-FR" baseline="0" dirty="0" smtClean="0"/>
              <a:t> 1 test : déplacement du forum fournisseur à qui nous avons proposé une nouvelle grille de participation financière.</a:t>
            </a:r>
          </a:p>
          <a:p>
            <a:r>
              <a:rPr lang="fr-FR" baseline="0" dirty="0" smtClean="0"/>
              <a:t>Jusqu’à présent les frais engendrés par le congrès (déplacement + hébergement des intervenants)</a:t>
            </a:r>
            <a:endParaRPr lang="fr-FR" dirty="0"/>
          </a:p>
        </p:txBody>
      </p:sp>
      <p:sp>
        <p:nvSpPr>
          <p:cNvPr id="4" name="Espace réservé du numéro de diapositive 3"/>
          <p:cNvSpPr>
            <a:spLocks noGrp="1"/>
          </p:cNvSpPr>
          <p:nvPr>
            <p:ph type="sldNum" sz="quarter" idx="10"/>
          </p:nvPr>
        </p:nvSpPr>
        <p:spPr/>
        <p:txBody>
          <a:bodyPr/>
          <a:lstStyle/>
          <a:p>
            <a:fld id="{C971E713-A4C5-451B-8495-314789A5D092}" type="slidenum">
              <a:rPr lang="fr-FR" smtClean="0"/>
              <a:t>8</a:t>
            </a:fld>
            <a:endParaRPr lang="fr-FR"/>
          </a:p>
        </p:txBody>
      </p:sp>
    </p:spTree>
    <p:extLst>
      <p:ext uri="{BB962C8B-B14F-4D97-AF65-F5344CB8AC3E}">
        <p14:creationId xmlns:p14="http://schemas.microsoft.com/office/powerpoint/2010/main" val="5375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971E713-A4C5-451B-8495-314789A5D092}" type="slidenum">
              <a:rPr lang="fr-FR" smtClean="0"/>
              <a:t>17</a:t>
            </a:fld>
            <a:endParaRPr lang="fr-FR"/>
          </a:p>
        </p:txBody>
      </p:sp>
    </p:spTree>
    <p:extLst>
      <p:ext uri="{BB962C8B-B14F-4D97-AF65-F5344CB8AC3E}">
        <p14:creationId xmlns:p14="http://schemas.microsoft.com/office/powerpoint/2010/main" val="1192669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6BFAA69-3A5F-4EA1-8DAB-03DD2872A03A}" type="slidenum">
              <a:rPr lang="fr-FR" altLang="fr-FR" sz="1200" smtClean="0"/>
              <a:pPr/>
              <a:t>19</a:t>
            </a:fld>
            <a:endParaRPr lang="fr-FR" altLang="fr-FR" sz="1200"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Tree>
    <p:extLst>
      <p:ext uri="{BB962C8B-B14F-4D97-AF65-F5344CB8AC3E}">
        <p14:creationId xmlns:p14="http://schemas.microsoft.com/office/powerpoint/2010/main" val="136037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0CC2FBF-B0CB-49A1-9E1D-36ECE48515FB}" type="slidenum">
              <a:rPr lang="fr-FR" altLang="fr-FR" sz="1200" smtClean="0"/>
              <a:pPr/>
              <a:t>20</a:t>
            </a:fld>
            <a:endParaRPr lang="fr-FR" altLang="fr-FR" sz="120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Tree>
    <p:extLst>
      <p:ext uri="{BB962C8B-B14F-4D97-AF65-F5344CB8AC3E}">
        <p14:creationId xmlns:p14="http://schemas.microsoft.com/office/powerpoint/2010/main" val="15269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e l'image des diapositives 1"/>
          <p:cNvSpPr>
            <a:spLocks noGrp="1" noRot="1" noChangeAspect="1" noTextEdit="1"/>
          </p:cNvSpPr>
          <p:nvPr>
            <p:ph type="sldImg"/>
          </p:nvPr>
        </p:nvSpPr>
        <p:spPr>
          <a:ln/>
        </p:spPr>
      </p:sp>
      <p:sp>
        <p:nvSpPr>
          <p:cNvPr id="10243"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p>
        </p:txBody>
      </p:sp>
      <p:sp>
        <p:nvSpPr>
          <p:cNvPr id="10244"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3371995-4B72-4CB2-9F97-88FBA2405583}" type="slidenum">
              <a:rPr lang="fr-FR" altLang="fr-FR" sz="1200" smtClean="0"/>
              <a:pPr/>
              <a:t>21</a:t>
            </a:fld>
            <a:endParaRPr lang="fr-FR" altLang="fr-FR" sz="1200" smtClean="0"/>
          </a:p>
        </p:txBody>
      </p:sp>
    </p:spTree>
    <p:extLst>
      <p:ext uri="{BB962C8B-B14F-4D97-AF65-F5344CB8AC3E}">
        <p14:creationId xmlns:p14="http://schemas.microsoft.com/office/powerpoint/2010/main" val="3110361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971E713-A4C5-451B-8495-314789A5D092}" type="slidenum">
              <a:rPr lang="fr-FR" smtClean="0"/>
              <a:t>26</a:t>
            </a:fld>
            <a:endParaRPr lang="fr-FR"/>
          </a:p>
        </p:txBody>
      </p:sp>
    </p:spTree>
    <p:extLst>
      <p:ext uri="{BB962C8B-B14F-4D97-AF65-F5344CB8AC3E}">
        <p14:creationId xmlns:p14="http://schemas.microsoft.com/office/powerpoint/2010/main" val="1190214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3/28/2023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914400" y="609600"/>
            <a:ext cx="10363200" cy="1143000"/>
          </a:xfrm>
          <a:solidFill>
            <a:srgbClr val="00B0F0"/>
          </a:solidFill>
        </p:spPr>
        <p:txBody>
          <a:bodyPr/>
          <a:lstStyle>
            <a:lvl1pPr>
              <a:defRPr>
                <a:solidFill>
                  <a:schemeClr val="bg1"/>
                </a:solidFill>
                <a:latin typeface="Trebuchet MS" panose="020B0603020202020204" pitchFamily="34" charset="0"/>
              </a:defRPr>
            </a:lvl1pPr>
          </a:lstStyle>
          <a:p>
            <a:r>
              <a:rPr lang="fr-FR" dirty="0" smtClean="0"/>
              <a:t>Modifiez le style du titre</a:t>
            </a:r>
            <a:endParaRPr lang="fr-FR" dirty="0"/>
          </a:p>
        </p:txBody>
      </p:sp>
      <p:sp>
        <p:nvSpPr>
          <p:cNvPr id="4" name="Rectangle 4"/>
          <p:cNvSpPr>
            <a:spLocks noGrp="1" noChangeArrowheads="1"/>
          </p:cNvSpPr>
          <p:nvPr>
            <p:ph type="dt" sz="half" idx="10"/>
          </p:nvPr>
        </p:nvSpPr>
        <p:spPr>
          <a:ln/>
        </p:spPr>
        <p:txBody>
          <a:bodyPr/>
          <a:lstStyle>
            <a:lvl1pPr>
              <a:defRPr/>
            </a:lvl1pPr>
          </a:lstStyle>
          <a:p>
            <a:pPr>
              <a:defRPr/>
            </a:pPr>
            <a:fld id="{0B1F0FC7-A3F6-4537-91F1-4559A3D86A93}" type="datetime1">
              <a:rPr lang="fr-FR" altLang="fr-FR"/>
              <a:pPr>
                <a:defRPr/>
              </a:pPr>
              <a:t>28/03/2023</a:t>
            </a:fld>
            <a:endParaRPr lang="fr-FR" altLang="fr-FR"/>
          </a:p>
        </p:txBody>
      </p:sp>
      <p:sp>
        <p:nvSpPr>
          <p:cNvPr id="5" name="Rectangle 5"/>
          <p:cNvSpPr>
            <a:spLocks noGrp="1" noChangeArrowheads="1"/>
          </p:cNvSpPr>
          <p:nvPr>
            <p:ph type="ftr" sz="quarter" idx="11"/>
          </p:nvPr>
        </p:nvSpPr>
        <p:spPr>
          <a:ln/>
        </p:spPr>
        <p:txBody>
          <a:bodyPr/>
          <a:lstStyle>
            <a:lvl1pPr>
              <a:defRPr/>
            </a:lvl1pPr>
          </a:lstStyle>
          <a:p>
            <a:pPr>
              <a:defRPr/>
            </a:pPr>
            <a:r>
              <a:rPr lang="fr-FR" altLang="fr-FR"/>
              <a:t>ACIEGE - 29/03/2011</a:t>
            </a:r>
          </a:p>
        </p:txBody>
      </p:sp>
      <p:sp>
        <p:nvSpPr>
          <p:cNvPr id="6" name="Rectangle 6"/>
          <p:cNvSpPr>
            <a:spLocks noGrp="1" noChangeArrowheads="1"/>
          </p:cNvSpPr>
          <p:nvPr>
            <p:ph type="sldNum" sz="quarter" idx="12"/>
          </p:nvPr>
        </p:nvSpPr>
        <p:spPr>
          <a:ln/>
        </p:spPr>
        <p:txBody>
          <a:bodyPr/>
          <a:lstStyle>
            <a:lvl1pPr>
              <a:defRPr/>
            </a:lvl1pPr>
          </a:lstStyle>
          <a:p>
            <a:pPr>
              <a:defRPr/>
            </a:pPr>
            <a:fld id="{C80B568E-8DE1-4F32-A550-644B1B77D58E}" type="slidenum">
              <a:rPr lang="fr-FR" altLang="fr-FR"/>
              <a:pPr>
                <a:defRPr/>
              </a:pPr>
              <a:t>‹N°›</a:t>
            </a:fld>
            <a:endParaRPr lang="fr-FR" altLang="fr-FR"/>
          </a:p>
        </p:txBody>
      </p:sp>
      <p:grpSp>
        <p:nvGrpSpPr>
          <p:cNvPr id="7" name="Group 73"/>
          <p:cNvGrpSpPr/>
          <p:nvPr userDrawn="1"/>
        </p:nvGrpSpPr>
        <p:grpSpPr>
          <a:xfrm>
            <a:off x="-639935" y="0"/>
            <a:ext cx="12584114" cy="6853238"/>
            <a:chOff x="-417513" y="0"/>
            <a:chExt cx="12584114" cy="6853238"/>
          </a:xfrm>
        </p:grpSpPr>
        <p:sp>
          <p:nvSpPr>
            <p:cNvPr id="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0" name="Triangle isocèle 29"/>
          <p:cNvSpPr/>
          <p:nvPr userDrawn="1"/>
        </p:nvSpPr>
        <p:spPr>
          <a:xfrm rot="10800000">
            <a:off x="5943600" y="1752600"/>
            <a:ext cx="304800" cy="1977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Content Placeholder 2"/>
          <p:cNvSpPr>
            <a:spLocks noGrp="1"/>
          </p:cNvSpPr>
          <p:nvPr>
            <p:ph idx="13"/>
          </p:nvPr>
        </p:nvSpPr>
        <p:spPr>
          <a:xfrm>
            <a:off x="898353" y="2014537"/>
            <a:ext cx="10379247" cy="4035425"/>
          </a:xfrm>
        </p:spPr>
        <p:txBody>
          <a:bodyPr anchor="ctr"/>
          <a:lstStyle>
            <a:lvl1pPr>
              <a:defRPr>
                <a:latin typeface="Trebuchet MS" panose="020B0603020202020204" pitchFamily="34" charset="0"/>
              </a:defRPr>
            </a:lvl1pPr>
            <a:lvl2pPr>
              <a:defRPr>
                <a:latin typeface="Trebuchet MS" panose="020B0603020202020204" pitchFamily="34" charset="0"/>
              </a:defRPr>
            </a:lvl2pPr>
            <a:lvl3pPr>
              <a:defRPr>
                <a:latin typeface="Trebuchet MS" panose="020B0603020202020204" pitchFamily="34" charset="0"/>
              </a:defRPr>
            </a:lvl3pPr>
            <a:lvl4pPr>
              <a:defRPr>
                <a:latin typeface="Trebuchet MS" panose="020B0603020202020204" pitchFamily="34" charset="0"/>
              </a:defRPr>
            </a:lvl4pPr>
            <a:lvl5pPr>
              <a:defRPr>
                <a:latin typeface="Trebuchet MS" panose="020B0603020202020204" pitchFamily="34" charset="0"/>
              </a:defRPr>
            </a:lvl5p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Tree>
    <p:extLst>
      <p:ext uri="{BB962C8B-B14F-4D97-AF65-F5344CB8AC3E}">
        <p14:creationId xmlns:p14="http://schemas.microsoft.com/office/powerpoint/2010/main" val="2746606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fr-FR" smtClean="0"/>
              <a:t>Modifiez le style du titre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3/28/2023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3/28/2023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5125305" y="1488985"/>
            <a:ext cx="6264350" cy="169685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118447" y="4351687"/>
            <a:ext cx="6265588" cy="170406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3/28/2023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3/28/2023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‹N°›</a:t>
            </a:fld>
            <a:endParaRPr lang="en-US" dirty="0"/>
          </a:p>
        </p:txBody>
      </p:sp>
      <p:grpSp>
        <p:nvGrpSpPr>
          <p:cNvPr id="5" name="Group 58"/>
          <p:cNvGrpSpPr/>
          <p:nvPr userDrawn="1"/>
        </p:nvGrpSpPr>
        <p:grpSpPr>
          <a:xfrm>
            <a:off x="297636" y="1697134"/>
            <a:ext cx="3674476" cy="3470421"/>
            <a:chOff x="697883" y="1816768"/>
            <a:chExt cx="3674476" cy="3470421"/>
          </a:xfrm>
        </p:grpSpPr>
        <p:sp>
          <p:nvSpPr>
            <p:cNvPr id="6" name="Rectangle 5"/>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grpSp>
        <p:nvGrpSpPr>
          <p:cNvPr id="9" name="Group 58"/>
          <p:cNvGrpSpPr/>
          <p:nvPr userDrawn="1"/>
        </p:nvGrpSpPr>
        <p:grpSpPr>
          <a:xfrm>
            <a:off x="4195156" y="1697134"/>
            <a:ext cx="3674476" cy="3470421"/>
            <a:chOff x="697883" y="1816768"/>
            <a:chExt cx="3674476" cy="3470421"/>
          </a:xfrm>
        </p:grpSpPr>
        <p:sp>
          <p:nvSpPr>
            <p:cNvPr id="10" name="Rectangle 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grpSp>
        <p:nvGrpSpPr>
          <p:cNvPr id="13" name="Group 58"/>
          <p:cNvGrpSpPr/>
          <p:nvPr userDrawn="1"/>
        </p:nvGrpSpPr>
        <p:grpSpPr>
          <a:xfrm>
            <a:off x="8092676" y="1697134"/>
            <a:ext cx="3674476" cy="3470421"/>
            <a:chOff x="697883" y="1816768"/>
            <a:chExt cx="3674476" cy="3470421"/>
          </a:xfrm>
        </p:grpSpPr>
        <p:sp>
          <p:nvSpPr>
            <p:cNvPr id="14" name="Rectangle 13"/>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grpSp>
        <p:nvGrpSpPr>
          <p:cNvPr id="17" name="Group 73"/>
          <p:cNvGrpSpPr/>
          <p:nvPr userDrawn="1"/>
        </p:nvGrpSpPr>
        <p:grpSpPr>
          <a:xfrm>
            <a:off x="-417513" y="0"/>
            <a:ext cx="12584114" cy="6853238"/>
            <a:chOff x="-417513" y="0"/>
            <a:chExt cx="12584114" cy="6853238"/>
          </a:xfrm>
        </p:grpSpPr>
        <p:sp>
          <p:nvSpPr>
            <p:cNvPr id="1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fr-FR" smtClean="0"/>
              <a:t>Modifiez le style du titre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3/28/2023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34" name="Content Placeholder 2"/>
          <p:cNvSpPr>
            <a:spLocks noGrp="1"/>
          </p:cNvSpPr>
          <p:nvPr>
            <p:ph idx="13"/>
          </p:nvPr>
        </p:nvSpPr>
        <p:spPr>
          <a:xfrm>
            <a:off x="5109245" y="800023"/>
            <a:ext cx="6275035" cy="5249940"/>
          </a:xfrm>
        </p:spPr>
        <p:txBody>
          <a:bodyPr anchor="ct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3/28/2023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3/28/2023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adlet.com/nelly_saintot/formaciege-6h4wz7tggicb7vk2"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s://drive.google.com/file/d/16DnMyErQJUXxgHmtCPRDrBlMvRJidFdA/view?usp=sharing" TargetMode="External"/><Relationship Id="rId2" Type="http://schemas.openxmlformats.org/officeDocument/2006/relationships/hyperlink" Target="https://drive.google.com/file/d/1SBvu6A9pCJ93Ey2fZcdbuxiLCLq3R9z0/view?usp=sharing" TargetMode="Externa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Assemblée générale de l’ACIEGE</a:t>
            </a:r>
            <a:endParaRPr lang="fr-FR" dirty="0"/>
          </a:p>
        </p:txBody>
      </p:sp>
      <p:sp>
        <p:nvSpPr>
          <p:cNvPr id="3" name="Sous-titre 2"/>
          <p:cNvSpPr>
            <a:spLocks noGrp="1"/>
          </p:cNvSpPr>
          <p:nvPr>
            <p:ph type="subTitle" idx="1"/>
          </p:nvPr>
        </p:nvSpPr>
        <p:spPr/>
        <p:txBody>
          <a:bodyPr/>
          <a:lstStyle/>
          <a:p>
            <a:r>
              <a:rPr lang="fr-FR" dirty="0" smtClean="0"/>
              <a:t>Montpellier, 28-29-30 mars 2023</a:t>
            </a:r>
            <a:endParaRPr lang="fr-FR" dirty="0"/>
          </a:p>
        </p:txBody>
      </p:sp>
    </p:spTree>
    <p:extLst>
      <p:ext uri="{BB962C8B-B14F-4D97-AF65-F5344CB8AC3E}">
        <p14:creationId xmlns:p14="http://schemas.microsoft.com/office/powerpoint/2010/main" val="1391778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a16="http://schemas.microsoft.com/office/drawing/2014/main" id="{D1A5478E-7C24-42A9-974D-E981E87A711B}"/>
              </a:ext>
            </a:extLst>
          </p:cNvPr>
          <p:cNvSpPr/>
          <p:nvPr/>
        </p:nvSpPr>
        <p:spPr>
          <a:xfrm>
            <a:off x="7605241" y="1742248"/>
            <a:ext cx="2939845" cy="168675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366BE4CC-EAC6-4EEA-B910-37229059F134}"/>
              </a:ext>
            </a:extLst>
          </p:cNvPr>
          <p:cNvSpPr/>
          <p:nvPr/>
        </p:nvSpPr>
        <p:spPr>
          <a:xfrm>
            <a:off x="1432532" y="1667427"/>
            <a:ext cx="2939845" cy="168675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914400" y="290902"/>
            <a:ext cx="10363200" cy="1143000"/>
          </a:xfrm>
        </p:spPr>
        <p:txBody>
          <a:bodyPr/>
          <a:lstStyle/>
          <a:p>
            <a:r>
              <a:rPr lang="fr-FR" dirty="0"/>
              <a:t>GT Grille activités ACIEGE</a:t>
            </a:r>
          </a:p>
        </p:txBody>
      </p:sp>
      <p:sp>
        <p:nvSpPr>
          <p:cNvPr id="3" name="Espace réservé du contenu 2"/>
          <p:cNvSpPr>
            <a:spLocks noGrp="1"/>
          </p:cNvSpPr>
          <p:nvPr>
            <p:ph idx="13"/>
          </p:nvPr>
        </p:nvSpPr>
        <p:spPr>
          <a:xfrm>
            <a:off x="7748927" y="1851368"/>
            <a:ext cx="3912124" cy="1490074"/>
          </a:xfrm>
        </p:spPr>
        <p:txBody>
          <a:bodyPr/>
          <a:lstStyle/>
          <a:p>
            <a:r>
              <a:rPr lang="fr-FR" dirty="0"/>
              <a:t>08/06/2022</a:t>
            </a:r>
          </a:p>
          <a:p>
            <a:r>
              <a:rPr lang="fr-FR" dirty="0"/>
              <a:t>01/09/2022</a:t>
            </a:r>
          </a:p>
        </p:txBody>
      </p:sp>
      <p:sp>
        <p:nvSpPr>
          <p:cNvPr id="4" name="Espace réservé du contenu 2">
            <a:extLst>
              <a:ext uri="{FF2B5EF4-FFF2-40B4-BE49-F238E27FC236}">
                <a16:creationId xmlns:a16="http://schemas.microsoft.com/office/drawing/2014/main" id="{775AB654-AAE3-4C1A-BE05-08D69D383C0F}"/>
              </a:ext>
            </a:extLst>
          </p:cNvPr>
          <p:cNvSpPr txBox="1">
            <a:spLocks/>
          </p:cNvSpPr>
          <p:nvPr/>
        </p:nvSpPr>
        <p:spPr>
          <a:xfrm>
            <a:off x="1673659" y="2212639"/>
            <a:ext cx="2457589" cy="1089475"/>
          </a:xfrm>
          <a:prstGeom prst="rect">
            <a:avLst/>
          </a:prstGeom>
        </p:spPr>
        <p:txBody>
          <a:bodyPr vert="horz" lIns="91440" tIns="45720" rIns="91440" bIns="45720" rtlCol="0" anchor="ctr">
            <a:normAutofit fontScale="85000" lnSpcReduction="20000"/>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Trebuchet MS" panose="020B0603020202020204" pitchFamily="34" charset="0"/>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Trebuchet MS" panose="020B0603020202020204" pitchFamily="34" charset="0"/>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Trebuchet MS" panose="020B0603020202020204" pitchFamily="34" charset="0"/>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Trebuchet MS" panose="020B0603020202020204" pitchFamily="34" charset="0"/>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Trebuchet MS" panose="020B0603020202020204" pitchFamily="34" charset="0"/>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fr-FR" dirty="0"/>
              <a:t>Sandra (HEC)</a:t>
            </a:r>
          </a:p>
          <a:p>
            <a:r>
              <a:rPr lang="fr-FR" dirty="0"/>
              <a:t>Jérémy (ISC)</a:t>
            </a:r>
          </a:p>
          <a:p>
            <a:r>
              <a:rPr lang="fr-FR" dirty="0"/>
              <a:t>Valérie (</a:t>
            </a:r>
            <a:r>
              <a:rPr lang="fr-FR" dirty="0" err="1"/>
              <a:t>Neoma</a:t>
            </a:r>
            <a:r>
              <a:rPr lang="fr-FR" dirty="0"/>
              <a:t> BS)</a:t>
            </a:r>
          </a:p>
        </p:txBody>
      </p:sp>
      <p:sp>
        <p:nvSpPr>
          <p:cNvPr id="5" name="ZoneTexte 4">
            <a:extLst>
              <a:ext uri="{FF2B5EF4-FFF2-40B4-BE49-F238E27FC236}">
                <a16:creationId xmlns:a16="http://schemas.microsoft.com/office/drawing/2014/main" id="{B6C62F74-4AF1-4816-B5D6-4AED3E062B74}"/>
              </a:ext>
            </a:extLst>
          </p:cNvPr>
          <p:cNvSpPr txBox="1"/>
          <p:nvPr/>
        </p:nvSpPr>
        <p:spPr>
          <a:xfrm>
            <a:off x="1706040" y="1806962"/>
            <a:ext cx="2780907" cy="369332"/>
          </a:xfrm>
          <a:prstGeom prst="rect">
            <a:avLst/>
          </a:prstGeom>
          <a:noFill/>
        </p:spPr>
        <p:txBody>
          <a:bodyPr wrap="square" rtlCol="0">
            <a:spAutoFit/>
          </a:bodyPr>
          <a:lstStyle/>
          <a:p>
            <a:r>
              <a:rPr lang="fr-FR" dirty="0"/>
              <a:t>Membres du GT</a:t>
            </a:r>
          </a:p>
        </p:txBody>
      </p:sp>
      <p:sp>
        <p:nvSpPr>
          <p:cNvPr id="6" name="ZoneTexte 5">
            <a:extLst>
              <a:ext uri="{FF2B5EF4-FFF2-40B4-BE49-F238E27FC236}">
                <a16:creationId xmlns:a16="http://schemas.microsoft.com/office/drawing/2014/main" id="{3E49CDBE-6A45-4873-97C9-D3CB3773DFCE}"/>
              </a:ext>
            </a:extLst>
          </p:cNvPr>
          <p:cNvSpPr txBox="1"/>
          <p:nvPr/>
        </p:nvSpPr>
        <p:spPr>
          <a:xfrm>
            <a:off x="7772997" y="1807172"/>
            <a:ext cx="2780907" cy="369332"/>
          </a:xfrm>
          <a:prstGeom prst="rect">
            <a:avLst/>
          </a:prstGeom>
          <a:noFill/>
        </p:spPr>
        <p:txBody>
          <a:bodyPr wrap="square" rtlCol="0">
            <a:spAutoFit/>
          </a:bodyPr>
          <a:lstStyle/>
          <a:p>
            <a:r>
              <a:rPr lang="fr-FR" dirty="0"/>
              <a:t>Réunions de travail</a:t>
            </a:r>
          </a:p>
        </p:txBody>
      </p:sp>
      <p:sp>
        <p:nvSpPr>
          <p:cNvPr id="7" name="Rectangle 6">
            <a:extLst>
              <a:ext uri="{FF2B5EF4-FFF2-40B4-BE49-F238E27FC236}">
                <a16:creationId xmlns:a16="http://schemas.microsoft.com/office/drawing/2014/main" id="{6D106304-FDB7-4BD0-9D02-33D2ED76A163}"/>
              </a:ext>
            </a:extLst>
          </p:cNvPr>
          <p:cNvSpPr/>
          <p:nvPr/>
        </p:nvSpPr>
        <p:spPr>
          <a:xfrm>
            <a:off x="2571166" y="3653501"/>
            <a:ext cx="9089885" cy="2753639"/>
          </a:xfrm>
          <a:prstGeom prst="rect">
            <a:avLst/>
          </a:prstGeom>
        </p:spPr>
        <p:txBody>
          <a:bodyPr wrap="square">
            <a:spAutoFit/>
          </a:bodyPr>
          <a:lstStyle/>
          <a:p>
            <a:pPr>
              <a:lnSpc>
                <a:spcPct val="107000"/>
              </a:lnSpc>
              <a:spcAft>
                <a:spcPts val="800"/>
              </a:spcAft>
            </a:pPr>
            <a:r>
              <a:rPr lang="fr-FR" sz="2400" b="1" dirty="0">
                <a:latin typeface="Calibri" panose="020F0502020204030204" pitchFamily="34" charset="0"/>
                <a:ea typeface="Calibri" panose="020F0502020204030204" pitchFamily="34" charset="0"/>
                <a:cs typeface="Times New Roman" panose="02020603050405020304" pitchFamily="18" charset="0"/>
              </a:rPr>
              <a:t>Quel usage de la grille Activités par les membres </a:t>
            </a:r>
            <a:r>
              <a:rPr lang="fr-FR" sz="2400" b="1" dirty="0" err="1">
                <a:latin typeface="Calibri" panose="020F0502020204030204" pitchFamily="34" charset="0"/>
                <a:ea typeface="Calibri" panose="020F0502020204030204" pitchFamily="34" charset="0"/>
                <a:cs typeface="Times New Roman" panose="02020603050405020304" pitchFamily="18" charset="0"/>
              </a:rPr>
              <a:t>Aciege</a:t>
            </a:r>
            <a:r>
              <a:rPr lang="fr-FR" sz="2400" b="1" dirty="0">
                <a:latin typeface="Calibri" panose="020F0502020204030204" pitchFamily="34" charset="0"/>
                <a:ea typeface="Calibri" panose="020F0502020204030204" pitchFamily="34" charset="0"/>
                <a:cs typeface="Times New Roman" panose="02020603050405020304" pitchFamily="18"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Wingdings" panose="05000000000000000000" pitchFamily="2" charset="2"/>
              <a:buChar char=""/>
            </a:pPr>
            <a:r>
              <a:rPr lang="fr-FR" sz="2400" dirty="0">
                <a:latin typeface="Calibri" panose="020F0502020204030204" pitchFamily="34" charset="0"/>
                <a:ea typeface="Calibri" panose="020F0502020204030204" pitchFamily="34" charset="0"/>
                <a:cs typeface="Times New Roman" panose="02020603050405020304" pitchFamily="18" charset="0"/>
              </a:rPr>
              <a:t>Objectif de comparaison entre écoles</a:t>
            </a:r>
          </a:p>
          <a:p>
            <a:pPr marL="342900" lvl="0" indent="-342900">
              <a:lnSpc>
                <a:spcPct val="107000"/>
              </a:lnSpc>
              <a:spcAft>
                <a:spcPts val="0"/>
              </a:spcAft>
              <a:buFont typeface="Wingdings" panose="05000000000000000000" pitchFamily="2" charset="2"/>
              <a:buChar char=""/>
            </a:pPr>
            <a:r>
              <a:rPr lang="fr-FR" sz="2400" dirty="0">
                <a:latin typeface="Calibri" panose="020F0502020204030204" pitchFamily="34" charset="0"/>
                <a:ea typeface="Calibri" panose="020F0502020204030204" pitchFamily="34" charset="0"/>
                <a:cs typeface="Times New Roman" panose="02020603050405020304" pitchFamily="18" charset="0"/>
              </a:rPr>
              <a:t>Objectif d’information pour les nouveaux arrivants</a:t>
            </a:r>
          </a:p>
          <a:p>
            <a:pPr>
              <a:lnSpc>
                <a:spcPct val="107000"/>
              </a:lnSpc>
              <a:spcAft>
                <a:spcPts val="800"/>
              </a:spcAft>
            </a:pPr>
            <a:endParaRPr lang="fr-FR"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b="1" dirty="0">
                <a:latin typeface="Calibri" panose="020F0502020204030204" pitchFamily="34" charset="0"/>
                <a:ea typeface="Calibri" panose="020F0502020204030204" pitchFamily="34" charset="0"/>
                <a:cs typeface="Times New Roman" panose="02020603050405020304" pitchFamily="18" charset="0"/>
              </a:rPr>
              <a:t>Comment faire évoluer le format de collecte des données ?</a:t>
            </a:r>
          </a:p>
          <a:p>
            <a:pPr>
              <a:lnSpc>
                <a:spcPct val="107000"/>
              </a:lnSpc>
              <a:spcAft>
                <a:spcPts val="800"/>
              </a:spcAft>
            </a:pPr>
            <a:r>
              <a:rPr lang="fr-FR" sz="2400" b="1" dirty="0">
                <a:latin typeface="Calibri" panose="020F0502020204030204" pitchFamily="34" charset="0"/>
                <a:ea typeface="Calibri" panose="020F0502020204030204" pitchFamily="34" charset="0"/>
                <a:cs typeface="Times New Roman" panose="02020603050405020304" pitchFamily="18" charset="0"/>
              </a:rPr>
              <a:t>Comment exploiter facilement les données collectées dans la grille ?</a:t>
            </a: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ZoneTexte 9">
            <a:extLst>
              <a:ext uri="{FF2B5EF4-FFF2-40B4-BE49-F238E27FC236}">
                <a16:creationId xmlns:a16="http://schemas.microsoft.com/office/drawing/2014/main" id="{449ED59F-50B3-410A-815F-79950D15C90B}"/>
              </a:ext>
            </a:extLst>
          </p:cNvPr>
          <p:cNvSpPr txBox="1"/>
          <p:nvPr/>
        </p:nvSpPr>
        <p:spPr>
          <a:xfrm>
            <a:off x="4736170" y="2237159"/>
            <a:ext cx="3785420" cy="369332"/>
          </a:xfrm>
          <a:prstGeom prst="rect">
            <a:avLst/>
          </a:prstGeom>
          <a:noFill/>
        </p:spPr>
        <p:txBody>
          <a:bodyPr wrap="square" rtlCol="0">
            <a:spAutoFit/>
          </a:bodyPr>
          <a:lstStyle/>
          <a:p>
            <a:r>
              <a:rPr lang="fr-FR" dirty="0"/>
              <a:t>QUESTIONNEMENT</a:t>
            </a:r>
          </a:p>
        </p:txBody>
      </p:sp>
    </p:spTree>
    <p:extLst>
      <p:ext uri="{BB962C8B-B14F-4D97-AF65-F5344CB8AC3E}">
        <p14:creationId xmlns:p14="http://schemas.microsoft.com/office/powerpoint/2010/main" val="3826995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20A325-236E-4336-B8ED-BE665FCE1BE1}"/>
              </a:ext>
            </a:extLst>
          </p:cNvPr>
          <p:cNvSpPr>
            <a:spLocks noGrp="1"/>
          </p:cNvSpPr>
          <p:nvPr>
            <p:ph type="title"/>
          </p:nvPr>
        </p:nvSpPr>
        <p:spPr/>
        <p:txBody>
          <a:bodyPr/>
          <a:lstStyle/>
          <a:p>
            <a:r>
              <a:rPr lang="fr-FR" dirty="0"/>
              <a:t>EVOLUTION DE LA GRILLE</a:t>
            </a:r>
          </a:p>
        </p:txBody>
      </p:sp>
      <p:sp>
        <p:nvSpPr>
          <p:cNvPr id="4" name="Rectangle 3">
            <a:extLst>
              <a:ext uri="{FF2B5EF4-FFF2-40B4-BE49-F238E27FC236}">
                <a16:creationId xmlns:a16="http://schemas.microsoft.com/office/drawing/2014/main" id="{3FE57FB6-E713-424F-91FF-011AED21E88E}"/>
              </a:ext>
            </a:extLst>
          </p:cNvPr>
          <p:cNvSpPr/>
          <p:nvPr/>
        </p:nvSpPr>
        <p:spPr>
          <a:xfrm>
            <a:off x="835743" y="4698959"/>
            <a:ext cx="3231196" cy="968278"/>
          </a:xfrm>
          <a:prstGeom prst="rect">
            <a:avLst/>
          </a:prstGeom>
        </p:spPr>
        <p:txBody>
          <a:bodyPr wrap="square">
            <a:spAutoFit/>
          </a:bodyPr>
          <a:lstStyle/>
          <a:p>
            <a:pPr>
              <a:lnSpc>
                <a:spcPct val="107000"/>
              </a:lnSpc>
              <a:spcAft>
                <a:spcPts val="800"/>
              </a:spcAft>
            </a:pPr>
            <a:r>
              <a:rPr lang="fr-FR" b="1" dirty="0">
                <a:latin typeface="Calibri" panose="020F0502020204030204" pitchFamily="34" charset="0"/>
                <a:ea typeface="Calibri" panose="020F0502020204030204" pitchFamily="34" charset="0"/>
                <a:cs typeface="Times New Roman" panose="02020603050405020304" pitchFamily="18" charset="0"/>
              </a:rPr>
              <a:t>Comment exploiter facilement les données collectées dans la grille ?</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70FBA71C-1847-40C3-AE59-E46BDC6B9E8C}"/>
              </a:ext>
            </a:extLst>
          </p:cNvPr>
          <p:cNvSpPr/>
          <p:nvPr/>
        </p:nvSpPr>
        <p:spPr>
          <a:xfrm>
            <a:off x="835743" y="3093042"/>
            <a:ext cx="3356092" cy="671915"/>
          </a:xfrm>
          <a:prstGeom prst="rect">
            <a:avLst/>
          </a:prstGeom>
        </p:spPr>
        <p:txBody>
          <a:bodyPr wrap="square">
            <a:spAutoFit/>
          </a:bodyPr>
          <a:lstStyle/>
          <a:p>
            <a:pPr>
              <a:lnSpc>
                <a:spcPct val="107000"/>
              </a:lnSpc>
              <a:spcAft>
                <a:spcPts val="800"/>
              </a:spcAft>
            </a:pPr>
            <a:r>
              <a:rPr lang="fr-FR" b="1" dirty="0">
                <a:latin typeface="Calibri" panose="020F0502020204030204" pitchFamily="34" charset="0"/>
                <a:ea typeface="Calibri" panose="020F0502020204030204" pitchFamily="34" charset="0"/>
                <a:cs typeface="Times New Roman" panose="02020603050405020304" pitchFamily="18" charset="0"/>
              </a:rPr>
              <a:t>Comment faire évoluer le format de collecte des données ?</a:t>
            </a:r>
          </a:p>
        </p:txBody>
      </p:sp>
      <p:sp>
        <p:nvSpPr>
          <p:cNvPr id="6" name="Rectangle 5">
            <a:extLst>
              <a:ext uri="{FF2B5EF4-FFF2-40B4-BE49-F238E27FC236}">
                <a16:creationId xmlns:a16="http://schemas.microsoft.com/office/drawing/2014/main" id="{952FA8F1-CD42-47AE-B507-25DA90511B59}"/>
              </a:ext>
            </a:extLst>
          </p:cNvPr>
          <p:cNvSpPr/>
          <p:nvPr/>
        </p:nvSpPr>
        <p:spPr>
          <a:xfrm>
            <a:off x="4748980" y="3033251"/>
            <a:ext cx="6607277" cy="1264642"/>
          </a:xfrm>
          <a:prstGeom prst="rect">
            <a:avLst/>
          </a:prstGeom>
        </p:spPr>
        <p:txBody>
          <a:bodyPr wrap="square">
            <a:spAutoFit/>
          </a:bodyPr>
          <a:lstStyle/>
          <a:p>
            <a:pPr marL="342900" indent="-342900">
              <a:lnSpc>
                <a:spcPct val="107000"/>
              </a:lnSpc>
              <a:buFont typeface="Wingdings" panose="05000000000000000000" pitchFamily="2"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Distinction entre données factuelles et données d’organisation</a:t>
            </a:r>
          </a:p>
          <a:p>
            <a:pPr marL="342900" lvl="0" indent="-342900">
              <a:lnSpc>
                <a:spcPct val="107000"/>
              </a:lnSpc>
              <a:spcAft>
                <a:spcPts val="0"/>
              </a:spcAft>
              <a:buFont typeface="Wingdings" panose="05000000000000000000" pitchFamily="2"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Pour des questions d’organisation du travail il est préférable de lancer des sondages sur le réseau</a:t>
            </a:r>
          </a:p>
          <a:p>
            <a:pPr marL="342900" lvl="0" indent="-342900">
              <a:lnSpc>
                <a:spcPct val="107000"/>
              </a:lnSpc>
              <a:spcAft>
                <a:spcPts val="0"/>
              </a:spcAft>
              <a:buFont typeface="Wingdings" panose="05000000000000000000" pitchFamily="2"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Données RH seront traitées dans une autre grille</a:t>
            </a:r>
          </a:p>
        </p:txBody>
      </p:sp>
      <p:sp>
        <p:nvSpPr>
          <p:cNvPr id="7" name="Rectangle 6">
            <a:extLst>
              <a:ext uri="{FF2B5EF4-FFF2-40B4-BE49-F238E27FC236}">
                <a16:creationId xmlns:a16="http://schemas.microsoft.com/office/drawing/2014/main" id="{AE731475-0C87-4A26-82B0-492CE94D6172}"/>
              </a:ext>
            </a:extLst>
          </p:cNvPr>
          <p:cNvSpPr/>
          <p:nvPr/>
        </p:nvSpPr>
        <p:spPr>
          <a:xfrm>
            <a:off x="4866968" y="4698959"/>
            <a:ext cx="6096000" cy="1264642"/>
          </a:xfrm>
          <a:prstGeom prst="rect">
            <a:avLst/>
          </a:prstGeom>
        </p:spPr>
        <p:txBody>
          <a:bodyPr>
            <a:spAutoFit/>
          </a:bodyPr>
          <a:lstStyle/>
          <a:p>
            <a:pPr marL="342900" indent="-342900">
              <a:lnSpc>
                <a:spcPct val="107000"/>
              </a:lnSpc>
              <a:buFont typeface="Wingdings" panose="05000000000000000000" pitchFamily="2"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Format Excel</a:t>
            </a:r>
          </a:p>
          <a:p>
            <a:pPr marL="342900" indent="-342900">
              <a:lnSpc>
                <a:spcPct val="107000"/>
              </a:lnSpc>
              <a:buFont typeface="Wingdings" panose="05000000000000000000" pitchFamily="2"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Données factuelles – Oui/Non - %</a:t>
            </a:r>
          </a:p>
          <a:p>
            <a:pPr marL="342900" lvl="0" indent="-342900">
              <a:lnSpc>
                <a:spcPct val="107000"/>
              </a:lnSpc>
              <a:spcAft>
                <a:spcPts val="0"/>
              </a:spcAft>
              <a:buFont typeface="Wingdings" panose="05000000000000000000" pitchFamily="2"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Pouvoir extraire les données sur un sujet dans une démarche de comparaison</a:t>
            </a:r>
          </a:p>
        </p:txBody>
      </p:sp>
      <p:sp>
        <p:nvSpPr>
          <p:cNvPr id="8" name="ZoneTexte 7">
            <a:extLst>
              <a:ext uri="{FF2B5EF4-FFF2-40B4-BE49-F238E27FC236}">
                <a16:creationId xmlns:a16="http://schemas.microsoft.com/office/drawing/2014/main" id="{50ED6C63-F025-4EA1-A243-04278512FBA2}"/>
              </a:ext>
            </a:extLst>
          </p:cNvPr>
          <p:cNvSpPr txBox="1"/>
          <p:nvPr/>
        </p:nvSpPr>
        <p:spPr>
          <a:xfrm>
            <a:off x="2202427" y="1865293"/>
            <a:ext cx="9792928" cy="584775"/>
          </a:xfrm>
          <a:prstGeom prst="rect">
            <a:avLst/>
          </a:prstGeom>
          <a:noFill/>
        </p:spPr>
        <p:txBody>
          <a:bodyPr wrap="square" rtlCol="0">
            <a:spAutoFit/>
          </a:bodyPr>
          <a:lstStyle/>
          <a:p>
            <a:r>
              <a:rPr lang="fr-FR" sz="3200" dirty="0"/>
              <a:t>Constat général : besoin d’alléger la grille</a:t>
            </a:r>
          </a:p>
        </p:txBody>
      </p:sp>
      <p:pic>
        <p:nvPicPr>
          <p:cNvPr id="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3958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839ADD68-623D-4025-AE14-0A95C8BAF65D}"/>
              </a:ext>
            </a:extLst>
          </p:cNvPr>
          <p:cNvSpPr/>
          <p:nvPr/>
        </p:nvSpPr>
        <p:spPr>
          <a:xfrm>
            <a:off x="6656439" y="5905431"/>
            <a:ext cx="5122603" cy="54332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a:extLst>
              <a:ext uri="{FF2B5EF4-FFF2-40B4-BE49-F238E27FC236}">
                <a16:creationId xmlns:a16="http://schemas.microsoft.com/office/drawing/2014/main" id="{1BC0E6F0-05D8-4ACA-A281-14C41BEDD660}"/>
              </a:ext>
            </a:extLst>
          </p:cNvPr>
          <p:cNvSpPr/>
          <p:nvPr/>
        </p:nvSpPr>
        <p:spPr>
          <a:xfrm>
            <a:off x="115528" y="5826380"/>
            <a:ext cx="5958348" cy="76688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a:extLst>
              <a:ext uri="{FF2B5EF4-FFF2-40B4-BE49-F238E27FC236}">
                <a16:creationId xmlns:a16="http://schemas.microsoft.com/office/drawing/2014/main" id="{26B9AA01-82E4-42F0-BCD7-2E795D3E458B}"/>
              </a:ext>
            </a:extLst>
          </p:cNvPr>
          <p:cNvSpPr/>
          <p:nvPr/>
        </p:nvSpPr>
        <p:spPr>
          <a:xfrm>
            <a:off x="6567943" y="4763319"/>
            <a:ext cx="5201263" cy="54332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a:extLst>
              <a:ext uri="{FF2B5EF4-FFF2-40B4-BE49-F238E27FC236}">
                <a16:creationId xmlns:a16="http://schemas.microsoft.com/office/drawing/2014/main" id="{BAEE6B1B-E356-4074-9569-CC994BE5FAE3}"/>
              </a:ext>
            </a:extLst>
          </p:cNvPr>
          <p:cNvSpPr/>
          <p:nvPr/>
        </p:nvSpPr>
        <p:spPr>
          <a:xfrm>
            <a:off x="137652" y="4689993"/>
            <a:ext cx="5958348" cy="88038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a:extLst>
              <a:ext uri="{FF2B5EF4-FFF2-40B4-BE49-F238E27FC236}">
                <a16:creationId xmlns:a16="http://schemas.microsoft.com/office/drawing/2014/main" id="{A35C1BC7-26FE-49A3-AD9A-B7CA227C4E22}"/>
              </a:ext>
            </a:extLst>
          </p:cNvPr>
          <p:cNvSpPr/>
          <p:nvPr/>
        </p:nvSpPr>
        <p:spPr>
          <a:xfrm>
            <a:off x="6577781" y="2514232"/>
            <a:ext cx="5201264" cy="1733303"/>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a:extLst>
              <a:ext uri="{FF2B5EF4-FFF2-40B4-BE49-F238E27FC236}">
                <a16:creationId xmlns:a16="http://schemas.microsoft.com/office/drawing/2014/main" id="{D98982A5-BA15-4807-A5B9-BA334457A840}"/>
              </a:ext>
            </a:extLst>
          </p:cNvPr>
          <p:cNvSpPr/>
          <p:nvPr/>
        </p:nvSpPr>
        <p:spPr>
          <a:xfrm>
            <a:off x="137652" y="2258272"/>
            <a:ext cx="5801032" cy="20923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41924E5-BC6F-4C66-8F7D-3D59AF8CDCAD}"/>
              </a:ext>
            </a:extLst>
          </p:cNvPr>
          <p:cNvSpPr>
            <a:spLocks noGrp="1"/>
          </p:cNvSpPr>
          <p:nvPr>
            <p:ph type="title"/>
          </p:nvPr>
        </p:nvSpPr>
        <p:spPr>
          <a:xfrm>
            <a:off x="914400" y="308486"/>
            <a:ext cx="10363200" cy="1143000"/>
          </a:xfrm>
        </p:spPr>
        <p:txBody>
          <a:bodyPr>
            <a:normAutofit fontScale="90000"/>
          </a:bodyPr>
          <a:lstStyle/>
          <a:p>
            <a:r>
              <a:rPr lang="fr-FR" dirty="0"/>
              <a:t>V1 Grille</a:t>
            </a:r>
            <a:br>
              <a:rPr lang="fr-FR" dirty="0"/>
            </a:br>
            <a:r>
              <a:rPr lang="fr-FR" dirty="0"/>
              <a:t>Mars 2023</a:t>
            </a:r>
          </a:p>
        </p:txBody>
      </p:sp>
      <p:sp>
        <p:nvSpPr>
          <p:cNvPr id="5" name="ZoneTexte 4">
            <a:extLst>
              <a:ext uri="{FF2B5EF4-FFF2-40B4-BE49-F238E27FC236}">
                <a16:creationId xmlns:a16="http://schemas.microsoft.com/office/drawing/2014/main" id="{8BC7389B-1677-4C0F-96BE-AEC8E81237BC}"/>
              </a:ext>
            </a:extLst>
          </p:cNvPr>
          <p:cNvSpPr txBox="1"/>
          <p:nvPr/>
        </p:nvSpPr>
        <p:spPr>
          <a:xfrm>
            <a:off x="386284" y="1763322"/>
            <a:ext cx="3923071" cy="461665"/>
          </a:xfrm>
          <a:prstGeom prst="rect">
            <a:avLst/>
          </a:prstGeom>
          <a:noFill/>
        </p:spPr>
        <p:txBody>
          <a:bodyPr wrap="square" rtlCol="0">
            <a:spAutoFit/>
          </a:bodyPr>
          <a:lstStyle/>
          <a:p>
            <a:r>
              <a:rPr lang="fr-FR" sz="2400" dirty="0"/>
              <a:t>Collecte des remarques</a:t>
            </a:r>
          </a:p>
        </p:txBody>
      </p:sp>
      <p:sp>
        <p:nvSpPr>
          <p:cNvPr id="6" name="ZoneTexte 5">
            <a:extLst>
              <a:ext uri="{FF2B5EF4-FFF2-40B4-BE49-F238E27FC236}">
                <a16:creationId xmlns:a16="http://schemas.microsoft.com/office/drawing/2014/main" id="{ECB458D3-C167-4214-B235-96B7077D2983}"/>
              </a:ext>
            </a:extLst>
          </p:cNvPr>
          <p:cNvSpPr txBox="1"/>
          <p:nvPr/>
        </p:nvSpPr>
        <p:spPr>
          <a:xfrm>
            <a:off x="7005482" y="1759871"/>
            <a:ext cx="3529782" cy="461665"/>
          </a:xfrm>
          <a:prstGeom prst="rect">
            <a:avLst/>
          </a:prstGeom>
          <a:noFill/>
        </p:spPr>
        <p:txBody>
          <a:bodyPr wrap="square" rtlCol="0">
            <a:spAutoFit/>
          </a:bodyPr>
          <a:lstStyle/>
          <a:p>
            <a:r>
              <a:rPr lang="fr-FR" sz="2400" dirty="0"/>
              <a:t>Points d’amélioration</a:t>
            </a:r>
          </a:p>
        </p:txBody>
      </p:sp>
      <p:sp>
        <p:nvSpPr>
          <p:cNvPr id="9" name="Rectangle 8">
            <a:extLst>
              <a:ext uri="{FF2B5EF4-FFF2-40B4-BE49-F238E27FC236}">
                <a16:creationId xmlns:a16="http://schemas.microsoft.com/office/drawing/2014/main" id="{BF74F67D-C7FE-4697-916F-F19F55835D90}"/>
              </a:ext>
            </a:extLst>
          </p:cNvPr>
          <p:cNvSpPr/>
          <p:nvPr/>
        </p:nvSpPr>
        <p:spPr>
          <a:xfrm>
            <a:off x="216313" y="5989381"/>
            <a:ext cx="6096000" cy="477054"/>
          </a:xfrm>
          <a:prstGeom prst="rect">
            <a:avLst/>
          </a:prstGeom>
        </p:spPr>
        <p:txBody>
          <a:bodyPr>
            <a:spAutoFit/>
          </a:bodyPr>
          <a:lstStyle/>
          <a:p>
            <a:pPr indent="-228600"/>
            <a:r>
              <a:rPr lang="fr-FR" sz="700" dirty="0">
                <a:effectLst/>
                <a:latin typeface="Times New Roman" panose="02020603050405020304" pitchFamily="18" charset="0"/>
              </a:rPr>
              <a:t> </a:t>
            </a:r>
            <a:r>
              <a:rPr lang="fr-FR" dirty="0">
                <a:effectLst/>
              </a:rPr>
              <a:t>SERVICES et USAGES</a:t>
            </a:r>
          </a:p>
          <a:p>
            <a:pPr indent="-228600"/>
            <a:r>
              <a:rPr lang="fr-FR" sz="700" dirty="0">
                <a:effectLst/>
                <a:latin typeface="Times New Roman" panose="02020603050405020304" pitchFamily="18" charset="0"/>
              </a:rPr>
              <a:t>     </a:t>
            </a:r>
            <a:endParaRPr lang="fr-FR" dirty="0">
              <a:effectLst/>
            </a:endParaRPr>
          </a:p>
        </p:txBody>
      </p:sp>
      <p:sp>
        <p:nvSpPr>
          <p:cNvPr id="10" name="ZoneTexte 9">
            <a:extLst>
              <a:ext uri="{FF2B5EF4-FFF2-40B4-BE49-F238E27FC236}">
                <a16:creationId xmlns:a16="http://schemas.microsoft.com/office/drawing/2014/main" id="{F6A08C0F-A8B7-4AF7-8689-CABA58C6CB21}"/>
              </a:ext>
            </a:extLst>
          </p:cNvPr>
          <p:cNvSpPr txBox="1"/>
          <p:nvPr/>
        </p:nvSpPr>
        <p:spPr>
          <a:xfrm>
            <a:off x="250720" y="2250030"/>
            <a:ext cx="5614219" cy="646331"/>
          </a:xfrm>
          <a:prstGeom prst="rect">
            <a:avLst/>
          </a:prstGeom>
          <a:noFill/>
        </p:spPr>
        <p:txBody>
          <a:bodyPr wrap="square" rtlCol="0">
            <a:spAutoFit/>
          </a:bodyPr>
          <a:lstStyle/>
          <a:p>
            <a:r>
              <a:rPr lang="fr-FR" dirty="0"/>
              <a:t>COLLECTION SUR SUPPORT</a:t>
            </a:r>
          </a:p>
          <a:p>
            <a:r>
              <a:rPr lang="fr-FR" dirty="0"/>
              <a:t>Distinction entre Colonnes Total et colonne Volume</a:t>
            </a:r>
          </a:p>
        </p:txBody>
      </p:sp>
      <p:sp>
        <p:nvSpPr>
          <p:cNvPr id="11" name="Rectangle 10">
            <a:extLst>
              <a:ext uri="{FF2B5EF4-FFF2-40B4-BE49-F238E27FC236}">
                <a16:creationId xmlns:a16="http://schemas.microsoft.com/office/drawing/2014/main" id="{35C63611-5FC8-4EC0-BF76-E34DA3BA2B14}"/>
              </a:ext>
            </a:extLst>
          </p:cNvPr>
          <p:cNvSpPr/>
          <p:nvPr/>
        </p:nvSpPr>
        <p:spPr>
          <a:xfrm>
            <a:off x="6096000" y="2514232"/>
            <a:ext cx="6017339" cy="1477328"/>
          </a:xfrm>
          <a:prstGeom prst="rect">
            <a:avLst/>
          </a:prstGeom>
        </p:spPr>
        <p:txBody>
          <a:bodyPr wrap="square">
            <a:spAutoFit/>
          </a:bodyPr>
          <a:lstStyle/>
          <a:p>
            <a:pPr marL="914400" indent="-228600"/>
            <a:r>
              <a:rPr lang="fr-FR" dirty="0">
                <a:effectLst/>
              </a:rPr>
              <a:t>Manque des colonnes</a:t>
            </a:r>
          </a:p>
          <a:p>
            <a:pPr marL="914400" indent="-228600"/>
            <a:r>
              <a:rPr lang="fr-FR" dirty="0">
                <a:effectLst/>
              </a:rPr>
              <a:t>1/ Total ebook </a:t>
            </a:r>
          </a:p>
          <a:p>
            <a:pPr marL="914400" indent="-228600"/>
            <a:r>
              <a:rPr lang="fr-FR" dirty="0">
                <a:effectLst/>
              </a:rPr>
              <a:t>2/ Total ebooks achetés à l’unité…</a:t>
            </a:r>
          </a:p>
          <a:p>
            <a:pPr marL="914400" indent="-228600"/>
            <a:r>
              <a:rPr lang="fr-FR" dirty="0"/>
              <a:t>3/ Total Titres presse papier</a:t>
            </a:r>
          </a:p>
          <a:p>
            <a:pPr marL="914400" indent="-228600"/>
            <a:r>
              <a:rPr lang="fr-FR" dirty="0">
                <a:effectLst/>
              </a:rPr>
              <a:t>4/ Total Titres Presse numérique</a:t>
            </a:r>
          </a:p>
        </p:txBody>
      </p:sp>
      <p:sp>
        <p:nvSpPr>
          <p:cNvPr id="13" name="Rectangle 12">
            <a:extLst>
              <a:ext uri="{FF2B5EF4-FFF2-40B4-BE49-F238E27FC236}">
                <a16:creationId xmlns:a16="http://schemas.microsoft.com/office/drawing/2014/main" id="{5E550A2C-2D6E-4CE8-A640-E99DA20B760F}"/>
              </a:ext>
            </a:extLst>
          </p:cNvPr>
          <p:cNvSpPr/>
          <p:nvPr/>
        </p:nvSpPr>
        <p:spPr>
          <a:xfrm>
            <a:off x="250721" y="4725164"/>
            <a:ext cx="5687963" cy="646331"/>
          </a:xfrm>
          <a:prstGeom prst="rect">
            <a:avLst/>
          </a:prstGeom>
        </p:spPr>
        <p:txBody>
          <a:bodyPr wrap="square">
            <a:spAutoFit/>
          </a:bodyPr>
          <a:lstStyle/>
          <a:p>
            <a:r>
              <a:rPr lang="fr-FR" dirty="0">
                <a:effectLst/>
              </a:rPr>
              <a:t>ARCHIVES OUVERTES : colonne ACADEM, CORE, SSRN. </a:t>
            </a:r>
            <a:endParaRPr lang="fr-FR" dirty="0"/>
          </a:p>
        </p:txBody>
      </p:sp>
      <p:sp>
        <p:nvSpPr>
          <p:cNvPr id="14" name="Rectangle 13">
            <a:extLst>
              <a:ext uri="{FF2B5EF4-FFF2-40B4-BE49-F238E27FC236}">
                <a16:creationId xmlns:a16="http://schemas.microsoft.com/office/drawing/2014/main" id="{A62D41D1-F222-4C90-B428-70EA331F2F99}"/>
              </a:ext>
            </a:extLst>
          </p:cNvPr>
          <p:cNvSpPr/>
          <p:nvPr/>
        </p:nvSpPr>
        <p:spPr>
          <a:xfrm>
            <a:off x="6730179" y="5962561"/>
            <a:ext cx="4699820" cy="369332"/>
          </a:xfrm>
          <a:prstGeom prst="rect">
            <a:avLst/>
          </a:prstGeom>
        </p:spPr>
        <p:txBody>
          <a:bodyPr wrap="square">
            <a:spAutoFit/>
          </a:bodyPr>
          <a:lstStyle/>
          <a:p>
            <a:r>
              <a:rPr lang="fr-FR" dirty="0"/>
              <a:t>Evolution des prêts </a:t>
            </a:r>
            <a:r>
              <a:rPr lang="fr-FR" sz="1400" dirty="0"/>
              <a:t>(% de hausse ou de baisse)</a:t>
            </a:r>
          </a:p>
        </p:txBody>
      </p:sp>
      <p:sp>
        <p:nvSpPr>
          <p:cNvPr id="16" name="Rectangle 15">
            <a:extLst>
              <a:ext uri="{FF2B5EF4-FFF2-40B4-BE49-F238E27FC236}">
                <a16:creationId xmlns:a16="http://schemas.microsoft.com/office/drawing/2014/main" id="{844A413A-4EBC-42CD-B41D-440E159E36CA}"/>
              </a:ext>
            </a:extLst>
          </p:cNvPr>
          <p:cNvSpPr/>
          <p:nvPr/>
        </p:nvSpPr>
        <p:spPr>
          <a:xfrm>
            <a:off x="250720" y="2930792"/>
            <a:ext cx="6096000" cy="646331"/>
          </a:xfrm>
          <a:prstGeom prst="rect">
            <a:avLst/>
          </a:prstGeom>
        </p:spPr>
        <p:txBody>
          <a:bodyPr>
            <a:spAutoFit/>
          </a:bodyPr>
          <a:lstStyle/>
          <a:p>
            <a:r>
              <a:rPr lang="fr-FR" dirty="0"/>
              <a:t>Revues numériques (comment distinguer avec la presse)</a:t>
            </a:r>
          </a:p>
        </p:txBody>
      </p:sp>
      <p:sp>
        <p:nvSpPr>
          <p:cNvPr id="17" name="Rectangle 16">
            <a:extLst>
              <a:ext uri="{FF2B5EF4-FFF2-40B4-BE49-F238E27FC236}">
                <a16:creationId xmlns:a16="http://schemas.microsoft.com/office/drawing/2014/main" id="{B1B9965F-5411-424D-9DD7-3BEF77FADF39}"/>
              </a:ext>
            </a:extLst>
          </p:cNvPr>
          <p:cNvSpPr/>
          <p:nvPr/>
        </p:nvSpPr>
        <p:spPr>
          <a:xfrm>
            <a:off x="235979" y="3632793"/>
            <a:ext cx="5525727" cy="646331"/>
          </a:xfrm>
          <a:prstGeom prst="rect">
            <a:avLst/>
          </a:prstGeom>
        </p:spPr>
        <p:txBody>
          <a:bodyPr wrap="square">
            <a:spAutoFit/>
          </a:bodyPr>
          <a:lstStyle/>
          <a:p>
            <a:r>
              <a:rPr lang="fr-FR" dirty="0"/>
              <a:t>Ouvrages (comment distinguer bouquet e-books et achats e-books à l’unité</a:t>
            </a:r>
          </a:p>
        </p:txBody>
      </p:sp>
      <p:sp>
        <p:nvSpPr>
          <p:cNvPr id="18" name="Rectangle 17">
            <a:extLst>
              <a:ext uri="{FF2B5EF4-FFF2-40B4-BE49-F238E27FC236}">
                <a16:creationId xmlns:a16="http://schemas.microsoft.com/office/drawing/2014/main" id="{E9788FC8-2D61-4912-845D-24E687DB3BDC}"/>
              </a:ext>
            </a:extLst>
          </p:cNvPr>
          <p:cNvSpPr/>
          <p:nvPr/>
        </p:nvSpPr>
        <p:spPr>
          <a:xfrm>
            <a:off x="1022557" y="5230158"/>
            <a:ext cx="3357394" cy="369332"/>
          </a:xfrm>
          <a:prstGeom prst="rect">
            <a:avLst/>
          </a:prstGeom>
        </p:spPr>
        <p:txBody>
          <a:bodyPr wrap="none">
            <a:spAutoFit/>
          </a:bodyPr>
          <a:lstStyle/>
          <a:p>
            <a:r>
              <a:rPr lang="fr-FR" dirty="0">
                <a:effectLst/>
              </a:rPr>
              <a:t>(Des chiffres ou un oui/non ?) </a:t>
            </a:r>
            <a:endParaRPr lang="fr-FR" dirty="0"/>
          </a:p>
        </p:txBody>
      </p:sp>
      <p:sp>
        <p:nvSpPr>
          <p:cNvPr id="19" name="Rectangle 18">
            <a:extLst>
              <a:ext uri="{FF2B5EF4-FFF2-40B4-BE49-F238E27FC236}">
                <a16:creationId xmlns:a16="http://schemas.microsoft.com/office/drawing/2014/main" id="{CB76A153-B8D1-4544-A2AD-6FFEBDD4A5DB}"/>
              </a:ext>
            </a:extLst>
          </p:cNvPr>
          <p:cNvSpPr/>
          <p:nvPr/>
        </p:nvSpPr>
        <p:spPr>
          <a:xfrm>
            <a:off x="7079225" y="4834628"/>
            <a:ext cx="3122971" cy="369332"/>
          </a:xfrm>
          <a:prstGeom prst="rect">
            <a:avLst/>
          </a:prstGeom>
        </p:spPr>
        <p:txBody>
          <a:bodyPr wrap="none">
            <a:spAutoFit/>
          </a:bodyPr>
          <a:lstStyle/>
          <a:p>
            <a:r>
              <a:rPr lang="fr-FR" dirty="0">
                <a:effectLst/>
              </a:rPr>
              <a:t>Préciser l’attendu oui/non  </a:t>
            </a:r>
            <a:endParaRPr lang="fr-FR" dirty="0"/>
          </a:p>
        </p:txBody>
      </p:sp>
    </p:spTree>
    <p:extLst>
      <p:ext uri="{BB962C8B-B14F-4D97-AF65-F5344CB8AC3E}">
        <p14:creationId xmlns:p14="http://schemas.microsoft.com/office/powerpoint/2010/main" val="4057624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04854C-8688-4E8C-BB7C-239824ED036F}"/>
              </a:ext>
            </a:extLst>
          </p:cNvPr>
          <p:cNvSpPr>
            <a:spLocks noGrp="1"/>
          </p:cNvSpPr>
          <p:nvPr>
            <p:ph type="title"/>
          </p:nvPr>
        </p:nvSpPr>
        <p:spPr/>
        <p:txBody>
          <a:bodyPr/>
          <a:lstStyle/>
          <a:p>
            <a:r>
              <a:rPr lang="fr-FR" dirty="0" smtClean="0"/>
              <a:t>Gestion </a:t>
            </a:r>
            <a:r>
              <a:rPr lang="fr-FR" dirty="0"/>
              <a:t>de la </a:t>
            </a:r>
            <a:r>
              <a:rPr lang="fr-FR" dirty="0" smtClean="0"/>
              <a:t>grille - suite</a:t>
            </a:r>
            <a:endParaRPr lang="fr-FR" dirty="0"/>
          </a:p>
        </p:txBody>
      </p:sp>
      <p:sp>
        <p:nvSpPr>
          <p:cNvPr id="4" name="Rectangle 3">
            <a:extLst>
              <a:ext uri="{FF2B5EF4-FFF2-40B4-BE49-F238E27FC236}">
                <a16:creationId xmlns:a16="http://schemas.microsoft.com/office/drawing/2014/main" id="{8CAF2B9A-DFAB-4CD7-A931-B29E91DC6311}"/>
              </a:ext>
            </a:extLst>
          </p:cNvPr>
          <p:cNvSpPr/>
          <p:nvPr/>
        </p:nvSpPr>
        <p:spPr>
          <a:xfrm>
            <a:off x="1380578" y="1991892"/>
            <a:ext cx="5643677" cy="1686752"/>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contenu 2">
            <a:extLst>
              <a:ext uri="{FF2B5EF4-FFF2-40B4-BE49-F238E27FC236}">
                <a16:creationId xmlns:a16="http://schemas.microsoft.com/office/drawing/2014/main" id="{D135D97E-2A21-4FD3-88FE-AC036A20D662}"/>
              </a:ext>
            </a:extLst>
          </p:cNvPr>
          <p:cNvSpPr txBox="1">
            <a:spLocks/>
          </p:cNvSpPr>
          <p:nvPr/>
        </p:nvSpPr>
        <p:spPr>
          <a:xfrm>
            <a:off x="1548724" y="2392993"/>
            <a:ext cx="5402794" cy="1089475"/>
          </a:xfrm>
          <a:prstGeom prst="rect">
            <a:avLst/>
          </a:prstGeom>
        </p:spPr>
        <p:txBody>
          <a:bodyPr vert="horz" lIns="91440" tIns="45720" rIns="91440" bIns="45720" rtlCol="0" anchor="ctr">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Trebuchet MS" panose="020B0603020202020204" pitchFamily="34" charset="0"/>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Trebuchet MS" panose="020B0603020202020204" pitchFamily="34" charset="0"/>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Trebuchet MS" panose="020B0603020202020204" pitchFamily="34" charset="0"/>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Trebuchet MS" panose="020B0603020202020204" pitchFamily="34" charset="0"/>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Trebuchet MS" panose="020B0603020202020204" pitchFamily="34" charset="0"/>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fr-FR" dirty="0" smtClean="0"/>
              <a:t>Réunion GT début juin : envoi d’un Doodle</a:t>
            </a:r>
            <a:endParaRPr lang="fr-FR" dirty="0"/>
          </a:p>
        </p:txBody>
      </p:sp>
      <p:sp>
        <p:nvSpPr>
          <p:cNvPr id="6" name="ZoneTexte 5">
            <a:extLst>
              <a:ext uri="{FF2B5EF4-FFF2-40B4-BE49-F238E27FC236}">
                <a16:creationId xmlns:a16="http://schemas.microsoft.com/office/drawing/2014/main" id="{EC410131-6907-4BA0-AE57-1B686121616F}"/>
              </a:ext>
            </a:extLst>
          </p:cNvPr>
          <p:cNvSpPr txBox="1"/>
          <p:nvPr/>
        </p:nvSpPr>
        <p:spPr>
          <a:xfrm>
            <a:off x="1706040" y="2131427"/>
            <a:ext cx="2780907" cy="369332"/>
          </a:xfrm>
          <a:prstGeom prst="rect">
            <a:avLst/>
          </a:prstGeom>
          <a:noFill/>
        </p:spPr>
        <p:txBody>
          <a:bodyPr wrap="square" rtlCol="0">
            <a:spAutoFit/>
          </a:bodyPr>
          <a:lstStyle/>
          <a:p>
            <a:r>
              <a:rPr lang="fr-FR" dirty="0">
                <a:latin typeface="Trebuchet MS" panose="020B0603020202020204" pitchFamily="34" charset="0"/>
              </a:rPr>
              <a:t>Membres du GT</a:t>
            </a: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747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Nouvelle grille RH</a:t>
            </a:r>
            <a:endParaRPr lang="fr-FR" dirty="0"/>
          </a:p>
        </p:txBody>
      </p:sp>
      <p:sp>
        <p:nvSpPr>
          <p:cNvPr id="3" name="Espace réservé du contenu 2"/>
          <p:cNvSpPr>
            <a:spLocks noGrp="1"/>
          </p:cNvSpPr>
          <p:nvPr>
            <p:ph idx="13"/>
          </p:nvPr>
        </p:nvSpPr>
        <p:spPr/>
        <p:txBody>
          <a:bodyPr/>
          <a:lstStyle/>
          <a:p>
            <a:pPr marL="0" indent="0">
              <a:buNone/>
            </a:pPr>
            <a:endParaRPr lang="fr-FR" dirty="0" smtClean="0"/>
          </a:p>
          <a:p>
            <a:r>
              <a:rPr lang="fr-FR" dirty="0" smtClean="0"/>
              <a:t>Nouvel outil à disposition des managers pour disposer d’éléments de négociation</a:t>
            </a:r>
            <a:endParaRPr lang="fr-FR" dirty="0"/>
          </a:p>
        </p:txBody>
      </p:sp>
    </p:spTree>
    <p:extLst>
      <p:ext uri="{BB962C8B-B14F-4D97-AF65-F5344CB8AC3E}">
        <p14:creationId xmlns:p14="http://schemas.microsoft.com/office/powerpoint/2010/main" val="3562182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Relations </a:t>
            </a:r>
            <a:r>
              <a:rPr lang="fr-FR" dirty="0" smtClean="0"/>
              <a:t>fournisseur (1/2)</a:t>
            </a:r>
            <a:endParaRPr lang="fr-FR" dirty="0"/>
          </a:p>
        </p:txBody>
      </p:sp>
      <p:sp>
        <p:nvSpPr>
          <p:cNvPr id="3" name="Espace réservé du contenu 2"/>
          <p:cNvSpPr>
            <a:spLocks noGrp="1"/>
          </p:cNvSpPr>
          <p:nvPr>
            <p:ph idx="13"/>
          </p:nvPr>
        </p:nvSpPr>
        <p:spPr/>
        <p:txBody>
          <a:bodyPr>
            <a:normAutofit fontScale="92500" lnSpcReduction="10000"/>
          </a:bodyPr>
          <a:lstStyle/>
          <a:p>
            <a:pPr lvl="0"/>
            <a:r>
              <a:rPr lang="fr-FR" b="1" dirty="0" err="1"/>
              <a:t>Scopus</a:t>
            </a:r>
            <a:r>
              <a:rPr lang="fr-FR" b="1" dirty="0"/>
              <a:t> </a:t>
            </a:r>
            <a:endParaRPr lang="fr-FR" dirty="0"/>
          </a:p>
          <a:p>
            <a:pPr lvl="1"/>
            <a:r>
              <a:rPr lang="fr-FR" dirty="0"/>
              <a:t>Offre réservée aux membres ACIEGE qui n’entrent pas dans le marché Couperin-ABES</a:t>
            </a:r>
          </a:p>
          <a:p>
            <a:pPr lvl="1"/>
            <a:r>
              <a:rPr lang="fr-FR" dirty="0"/>
              <a:t>Offre triennale Couperin restera toujours plus intéressante que l’offre ACIEGE</a:t>
            </a:r>
          </a:p>
          <a:p>
            <a:pPr lvl="1"/>
            <a:r>
              <a:rPr lang="fr-FR" dirty="0"/>
              <a:t>Offre basée sur : </a:t>
            </a:r>
          </a:p>
          <a:p>
            <a:pPr lvl="2"/>
            <a:r>
              <a:rPr lang="fr-FR" dirty="0"/>
              <a:t>le nb d'enseignants-chercheurs / doctorants / post-doctorants de 0 à 999</a:t>
            </a:r>
          </a:p>
          <a:p>
            <a:pPr lvl="2"/>
            <a:r>
              <a:rPr lang="fr-FR" dirty="0"/>
              <a:t>Le nb de publications en moyenne sur les 3 dernières années pleines : 1 à 49 / 50 à 499</a:t>
            </a:r>
          </a:p>
          <a:p>
            <a:pPr lvl="1"/>
            <a:r>
              <a:rPr lang="fr-FR" dirty="0"/>
              <a:t>L’offre </a:t>
            </a:r>
            <a:r>
              <a:rPr lang="fr-FR" dirty="0" err="1"/>
              <a:t>Aciège</a:t>
            </a:r>
            <a:r>
              <a:rPr lang="fr-FR" dirty="0"/>
              <a:t> intègre une proposition de services concernant l’accompagnement, les formations, et les API</a:t>
            </a:r>
          </a:p>
          <a:p>
            <a:pPr lvl="1"/>
            <a:r>
              <a:rPr lang="fr-FR" dirty="0"/>
              <a:t>Il faudrait voter sur qui est intéressé ? Car Corinne avait déjà porté cette négo mais sans retour de la part de nos homologues, doit-on donc maintenir cette offre ?</a:t>
            </a:r>
          </a:p>
          <a:p>
            <a:pPr lvl="0"/>
            <a:r>
              <a:rPr lang="fr-FR" b="1" dirty="0"/>
              <a:t>Lean Library</a:t>
            </a:r>
            <a:endParaRPr lang="fr-FR" dirty="0"/>
          </a:p>
          <a:p>
            <a:pPr lvl="1"/>
            <a:r>
              <a:rPr lang="fr-FR" dirty="0"/>
              <a:t>Proposition commerciale basée sur celle de Couperin donc avec des tranches d’universités</a:t>
            </a:r>
          </a:p>
          <a:p>
            <a:pPr lvl="1"/>
            <a:r>
              <a:rPr lang="fr-FR" dirty="0"/>
              <a:t>Demande en cours de révision du découpage par tranche à en attente du retour d’Anna </a:t>
            </a:r>
            <a:r>
              <a:rPr lang="fr-FR" dirty="0" err="1"/>
              <a:t>Russo</a:t>
            </a:r>
            <a:endParaRPr lang="fr-FR" dirty="0"/>
          </a:p>
          <a:p>
            <a:pPr lvl="0"/>
            <a:endParaRPr lang="fr-F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9416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Relations </a:t>
            </a:r>
            <a:r>
              <a:rPr lang="fr-FR" dirty="0" smtClean="0"/>
              <a:t>fournisseur (2/2)</a:t>
            </a:r>
            <a:endParaRPr lang="fr-FR" dirty="0"/>
          </a:p>
        </p:txBody>
      </p:sp>
      <p:sp>
        <p:nvSpPr>
          <p:cNvPr id="3" name="Espace réservé du contenu 2"/>
          <p:cNvSpPr>
            <a:spLocks noGrp="1"/>
          </p:cNvSpPr>
          <p:nvPr>
            <p:ph idx="13"/>
          </p:nvPr>
        </p:nvSpPr>
        <p:spPr/>
        <p:txBody>
          <a:bodyPr>
            <a:normAutofit/>
          </a:bodyPr>
          <a:lstStyle/>
          <a:p>
            <a:pPr lvl="0"/>
            <a:r>
              <a:rPr lang="fr-FR" b="1" dirty="0" err="1" smtClean="0"/>
              <a:t>eBooks</a:t>
            </a:r>
            <a:r>
              <a:rPr lang="fr-FR" b="1" dirty="0" smtClean="0"/>
              <a:t> </a:t>
            </a:r>
            <a:r>
              <a:rPr lang="fr-FR" b="1" dirty="0" err="1"/>
              <a:t>Palgrave</a:t>
            </a:r>
            <a:r>
              <a:rPr lang="fr-FR" b="1" dirty="0"/>
              <a:t> Springer</a:t>
            </a:r>
            <a:endParaRPr lang="fr-FR" dirty="0"/>
          </a:p>
          <a:p>
            <a:pPr lvl="1"/>
            <a:r>
              <a:rPr lang="fr-FR" dirty="0"/>
              <a:t>offre EBM (Access &amp; Select Basic) qui prévoit l’ouverture d’un accès pendant douze mois à une collection. A l’issue de cette période, le bibliothécaire choisit les livres qu’il souhaite acquérir de manière pérenne.</a:t>
            </a:r>
          </a:p>
          <a:p>
            <a:pPr lvl="0"/>
            <a:r>
              <a:rPr lang="fr-FR" b="1" dirty="0"/>
              <a:t>Le Monde en ligne</a:t>
            </a:r>
            <a:endParaRPr lang="fr-FR" dirty="0"/>
          </a:p>
          <a:p>
            <a:pPr lvl="1"/>
            <a:r>
              <a:rPr lang="fr-FR" dirty="0"/>
              <a:t>Basé sur l’offre Couperin en cours de validation</a:t>
            </a:r>
          </a:p>
          <a:p>
            <a:pPr lvl="1"/>
            <a:r>
              <a:rPr lang="fr-FR" dirty="0"/>
              <a:t>En attente du retour des tests de Paris Dauphine et </a:t>
            </a:r>
            <a:r>
              <a:rPr lang="fr-FR" dirty="0" err="1"/>
              <a:t>AgroParisTech</a:t>
            </a:r>
            <a:r>
              <a:rPr lang="fr-FR" dirty="0"/>
              <a:t> pour ceux qui utilisent EZP mais 2 autres modes d’authentification existent</a:t>
            </a:r>
          </a:p>
          <a:p>
            <a:pPr lvl="0"/>
            <a:r>
              <a:rPr lang="fr-FR" b="1" dirty="0" smtClean="0"/>
              <a:t>Refinitiv</a:t>
            </a:r>
            <a:endParaRPr lang="fr-F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596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solidFill>
                  <a:schemeClr val="bg1"/>
                </a:solidFill>
                <a:latin typeface="Trebuchet MS" panose="020B0603020202020204" pitchFamily="34" charset="0"/>
              </a:rPr>
              <a:t>Site Web</a:t>
            </a:r>
            <a:endParaRPr lang="fr-FR" dirty="0">
              <a:solidFill>
                <a:schemeClr val="bg1"/>
              </a:solidFill>
              <a:latin typeface="Trebuchet MS" panose="020B0603020202020204" pitchFamily="34" charset="0"/>
            </a:endParaRPr>
          </a:p>
        </p:txBody>
      </p:sp>
      <p:sp>
        <p:nvSpPr>
          <p:cNvPr id="2" name="Espace réservé du contenu 1"/>
          <p:cNvSpPr>
            <a:spLocks noGrp="1"/>
          </p:cNvSpPr>
          <p:nvPr>
            <p:ph idx="13"/>
          </p:nvPr>
        </p:nvSpPr>
        <p:spPr/>
        <p:txBody>
          <a:bodyPr/>
          <a:lstStyle/>
          <a:p>
            <a:r>
              <a:rPr lang="fr-FR" dirty="0"/>
              <a:t>Site Web </a:t>
            </a:r>
            <a:r>
              <a:rPr lang="fr-FR" dirty="0" smtClean="0"/>
              <a:t>: départ de Jérémy. </a:t>
            </a:r>
            <a:endParaRPr lang="fr-FR" dirty="0"/>
          </a:p>
          <a:p>
            <a:r>
              <a:rPr lang="fr-FR" dirty="0"/>
              <a:t>Reste à faire : </a:t>
            </a:r>
          </a:p>
          <a:p>
            <a:pPr marL="171450" indent="-171450">
              <a:buFontTx/>
              <a:buChar char="-"/>
            </a:pPr>
            <a:r>
              <a:rPr lang="fr-FR" dirty="0"/>
              <a:t>Remise en </a:t>
            </a:r>
            <a:r>
              <a:rPr lang="fr-FR" dirty="0" smtClean="0"/>
              <a:t>pages de certains textes </a:t>
            </a:r>
            <a:r>
              <a:rPr lang="fr-FR" dirty="0"/>
              <a:t>; </a:t>
            </a:r>
            <a:r>
              <a:rPr lang="fr-FR" dirty="0" smtClean="0"/>
              <a:t>passage en revue des accès aux différents contenus; remise </a:t>
            </a:r>
            <a:r>
              <a:rPr lang="fr-FR" dirty="0"/>
              <a:t>en forme de la liste de diffusion (en cours)</a:t>
            </a:r>
          </a:p>
          <a:p>
            <a:pPr marL="171450" indent="-171450">
              <a:buFontTx/>
              <a:buChar char="-"/>
            </a:pPr>
            <a:r>
              <a:rPr lang="fr-FR" dirty="0" smtClean="0"/>
              <a:t>formation </a:t>
            </a:r>
            <a:r>
              <a:rPr lang="fr-FR" dirty="0"/>
              <a:t>de chacune pour mettre à jour sa fiche, savoir poster une annonce</a:t>
            </a:r>
          </a:p>
          <a:p>
            <a:pPr marL="171450" indent="-171450">
              <a:buFontTx/>
              <a:buChar char="-"/>
            </a:pPr>
            <a:r>
              <a:rPr lang="fr-FR" dirty="0"/>
              <a:t>Formation des représentantes de chaque groupe de travail pour déposer les compte-rendu sur les pages dédiées</a:t>
            </a:r>
          </a:p>
          <a:p>
            <a:pPr marL="171450" indent="-171450">
              <a:buFontTx/>
              <a:buChar char="-"/>
            </a:pPr>
            <a:r>
              <a:rPr lang="fr-FR" dirty="0" smtClean="0"/>
              <a:t>Pour </a:t>
            </a:r>
            <a:r>
              <a:rPr lang="fr-FR" dirty="0"/>
              <a:t>2023 =&gt; Changement </a:t>
            </a:r>
            <a:r>
              <a:rPr lang="fr-FR" dirty="0" smtClean="0"/>
              <a:t>d’hébergeur pour passer chez OVH (moins </a:t>
            </a:r>
            <a:r>
              <a:rPr lang="fr-FR" dirty="0"/>
              <a:t>cher)</a:t>
            </a:r>
          </a:p>
          <a:p>
            <a:endParaRPr lang="fr-FR"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9069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03662"/>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p:txBody>
          <a:bodyPr>
            <a:normAutofit/>
          </a:bodyPr>
          <a:lstStyle/>
          <a:p>
            <a:r>
              <a:rPr lang="fr-FR" sz="6000" dirty="0" smtClean="0"/>
              <a:t>BILAN FINANCIER 2022</a:t>
            </a:r>
            <a:endParaRPr lang="fr-FR" sz="6000" dirty="0"/>
          </a:p>
        </p:txBody>
      </p:sp>
      <p:sp>
        <p:nvSpPr>
          <p:cNvPr id="3" name="Sous-titre 2"/>
          <p:cNvSpPr>
            <a:spLocks noGrp="1"/>
          </p:cNvSpPr>
          <p:nvPr>
            <p:ph type="subTitle" idx="1"/>
          </p:nvPr>
        </p:nvSpPr>
        <p:spPr/>
        <p:txBody>
          <a:bodyPr>
            <a:normAutofit/>
          </a:bodyPr>
          <a:lstStyle/>
          <a:p>
            <a:r>
              <a:rPr lang="fr-FR" sz="2000" dirty="0" smtClean="0">
                <a:latin typeface="Trebuchet MS" panose="020B0603020202020204" pitchFamily="34" charset="0"/>
              </a:rPr>
              <a:t>31</a:t>
            </a:r>
            <a:r>
              <a:rPr lang="fr-FR" sz="2000" baseline="30000" dirty="0" smtClean="0">
                <a:latin typeface="Trebuchet MS" panose="020B0603020202020204" pitchFamily="34" charset="0"/>
              </a:rPr>
              <a:t>e</a:t>
            </a:r>
            <a:r>
              <a:rPr lang="fr-FR" sz="2000" dirty="0" smtClean="0">
                <a:latin typeface="Trebuchet MS" panose="020B0603020202020204" pitchFamily="34" charset="0"/>
              </a:rPr>
              <a:t> assemblée générale</a:t>
            </a:r>
          </a:p>
          <a:p>
            <a:r>
              <a:rPr lang="fr-FR" sz="2000" dirty="0" smtClean="0">
                <a:latin typeface="Trebuchet MS" panose="020B0603020202020204" pitchFamily="34" charset="0"/>
              </a:rPr>
              <a:t>Montpellier Business School</a:t>
            </a:r>
          </a:p>
          <a:p>
            <a:r>
              <a:rPr lang="fr-FR" sz="2000" dirty="0" smtClean="0">
                <a:latin typeface="Trebuchet MS" panose="020B0603020202020204" pitchFamily="34" charset="0"/>
              </a:rPr>
              <a:t>29-31 mars 2023</a:t>
            </a:r>
            <a:endParaRPr lang="fr-FR" sz="2000" dirty="0">
              <a:latin typeface="Trebuchet MS" panose="020B0603020202020204" pitchFamily="34" charset="0"/>
            </a:endParaRPr>
          </a:p>
        </p:txBody>
      </p:sp>
      <p:sp>
        <p:nvSpPr>
          <p:cNvPr id="4" name="Rectangle 3"/>
          <p:cNvSpPr/>
          <p:nvPr/>
        </p:nvSpPr>
        <p:spPr>
          <a:xfrm>
            <a:off x="2095475" y="5773221"/>
            <a:ext cx="7065768" cy="369332"/>
          </a:xfrm>
          <a:prstGeom prst="rect">
            <a:avLst/>
          </a:prstGeom>
        </p:spPr>
        <p:txBody>
          <a:bodyPr wrap="square">
            <a:spAutoFit/>
          </a:bodyPr>
          <a:lstStyle/>
          <a:p>
            <a:pPr algn="ctr">
              <a:spcBef>
                <a:spcPct val="0"/>
              </a:spcBef>
              <a:buFontTx/>
              <a:buNone/>
            </a:pPr>
            <a:r>
              <a:rPr lang="fr-FR" altLang="fr-FR" dirty="0">
                <a:solidFill>
                  <a:srgbClr val="006699"/>
                </a:solidFill>
                <a:latin typeface="Arial" panose="020B0604020202020204" pitchFamily="34" charset="0"/>
                <a:cs typeface="Arial" panose="020B0604020202020204" pitchFamily="34" charset="0"/>
              </a:rPr>
              <a:t>Bilan présenté par Corinne Flacher-David, Trésorière de l’</a:t>
            </a:r>
            <a:r>
              <a:rPr lang="fr-FR" altLang="fr-FR" dirty="0" err="1">
                <a:solidFill>
                  <a:srgbClr val="006699"/>
                </a:solidFill>
                <a:latin typeface="Arial" panose="020B0604020202020204" pitchFamily="34" charset="0"/>
                <a:cs typeface="Arial" panose="020B0604020202020204" pitchFamily="34" charset="0"/>
              </a:rPr>
              <a:t>Aciège</a:t>
            </a:r>
            <a:endParaRPr lang="fr-FR" altLang="fr-FR" dirty="0">
              <a:solidFill>
                <a:srgbClr val="0066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04055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fr-FR" altLang="fr-FR">
                <a:latin typeface="Trebuchet MS" panose="020B0603020202020204" pitchFamily="34" charset="0"/>
                <a:cs typeface="Arial" panose="020B0604020202020204" pitchFamily="34" charset="0"/>
              </a:rPr>
              <a:t>COMPTE </a:t>
            </a:r>
            <a:br>
              <a:rPr lang="fr-FR" altLang="fr-FR">
                <a:latin typeface="Trebuchet MS" panose="020B0603020202020204" pitchFamily="34" charset="0"/>
                <a:cs typeface="Arial" panose="020B0604020202020204" pitchFamily="34" charset="0"/>
              </a:rPr>
            </a:br>
            <a:r>
              <a:rPr lang="fr-FR" altLang="fr-FR">
                <a:latin typeface="Trebuchet MS" panose="020B0603020202020204" pitchFamily="34" charset="0"/>
                <a:cs typeface="Arial" panose="020B0604020202020204" pitchFamily="34" charset="0"/>
              </a:rPr>
              <a:t>DE RESULTAT 2022</a:t>
            </a:r>
            <a:endParaRPr lang="fr-FR" altLang="fr-FR" dirty="0">
              <a:latin typeface="Trebuchet MS" panose="020B0603020202020204" pitchFamily="34" charset="0"/>
              <a:cs typeface="Arial" panose="020B0604020202020204" pitchFamily="34" charset="0"/>
            </a:endParaRPr>
          </a:p>
        </p:txBody>
      </p:sp>
      <p:graphicFrame>
        <p:nvGraphicFramePr>
          <p:cNvPr id="2066" name="Group 18"/>
          <p:cNvGraphicFramePr>
            <a:graphicFrameLocks noGrp="1"/>
          </p:cNvGraphicFramePr>
          <p:nvPr/>
        </p:nvGraphicFramePr>
        <p:xfrm>
          <a:off x="8991600" y="3886200"/>
          <a:ext cx="304800" cy="838200"/>
        </p:xfrm>
        <a:graphic>
          <a:graphicData uri="http://schemas.openxmlformats.org/drawingml/2006/table">
            <a:tbl>
              <a:tblPr/>
              <a:tblGrid>
                <a:gridCol w="304800">
                  <a:extLst>
                    <a:ext uri="{9D8B030D-6E8A-4147-A177-3AD203B41FA5}">
                      <a16:colId xmlns:a16="http://schemas.microsoft.com/office/drawing/2014/main" val="20000"/>
                    </a:ext>
                  </a:extLst>
                </a:gridCol>
              </a:tblGrid>
              <a:tr h="838200">
                <a:tc>
                  <a:txBody>
                    <a:bodyPr/>
                    <a:lstStyle>
                      <a:lvl1pPr>
                        <a:spcBef>
                          <a:spcPct val="20000"/>
                        </a:spcBef>
                        <a:defRPr sz="2800">
                          <a:solidFill>
                            <a:schemeClr val="tx1"/>
                          </a:solidFill>
                          <a:latin typeface="Times New Roman" pitchFamily="18" charset="0"/>
                        </a:defRPr>
                      </a:lvl1pPr>
                      <a:lvl2pPr marL="742950" indent="-285750">
                        <a:spcBef>
                          <a:spcPct val="20000"/>
                        </a:spcBef>
                        <a:defRPr sz="2400">
                          <a:solidFill>
                            <a:schemeClr val="tx1"/>
                          </a:solidFill>
                          <a:latin typeface="Times New Roman" pitchFamily="18" charset="0"/>
                        </a:defRPr>
                      </a:lvl2pPr>
                      <a:lvl3pPr marL="1143000" indent="-228600">
                        <a:spcBef>
                          <a:spcPct val="20000"/>
                        </a:spcBef>
                        <a:defRPr sz="2000">
                          <a:solidFill>
                            <a:schemeClr val="tx1"/>
                          </a:solidFill>
                          <a:latin typeface="Times New Roman" pitchFamily="18" charset="0"/>
                        </a:defRPr>
                      </a:lvl3pPr>
                      <a:lvl4pPr marL="1600200" indent="-228600">
                        <a:spcBef>
                          <a:spcPct val="20000"/>
                        </a:spcBef>
                        <a:defRPr>
                          <a:solidFill>
                            <a:schemeClr val="tx1"/>
                          </a:solidFill>
                          <a:latin typeface="Times New Roman" pitchFamily="18" charset="0"/>
                        </a:defRPr>
                      </a:lvl4pPr>
                      <a:lvl5pPr marL="2057400" indent="-228600">
                        <a:spcBef>
                          <a:spcPct val="20000"/>
                        </a:spcBef>
                        <a:defRPr>
                          <a:solidFill>
                            <a:schemeClr val="tx1"/>
                          </a:solidFill>
                          <a:latin typeface="Times New Roman" pitchFamily="18" charset="0"/>
                        </a:defRPr>
                      </a:lvl5pPr>
                      <a:lvl6pPr marL="2514600" indent="-228600" eaLnBrk="0" fontAlgn="base" hangingPunct="0">
                        <a:spcBef>
                          <a:spcPct val="20000"/>
                        </a:spcBef>
                        <a:spcAft>
                          <a:spcPct val="0"/>
                        </a:spcAft>
                        <a:defRPr>
                          <a:solidFill>
                            <a:schemeClr val="tx1"/>
                          </a:solidFill>
                          <a:latin typeface="Times New Roman" pitchFamily="18" charset="0"/>
                        </a:defRPr>
                      </a:lvl6pPr>
                      <a:lvl7pPr marL="2971800" indent="-228600" eaLnBrk="0" fontAlgn="base" hangingPunct="0">
                        <a:spcBef>
                          <a:spcPct val="20000"/>
                        </a:spcBef>
                        <a:spcAft>
                          <a:spcPct val="0"/>
                        </a:spcAft>
                        <a:defRPr>
                          <a:solidFill>
                            <a:schemeClr val="tx1"/>
                          </a:solidFill>
                          <a:latin typeface="Times New Roman" pitchFamily="18" charset="0"/>
                        </a:defRPr>
                      </a:lvl7pPr>
                      <a:lvl8pPr marL="3429000" indent="-228600" eaLnBrk="0" fontAlgn="base" hangingPunct="0">
                        <a:spcBef>
                          <a:spcPct val="20000"/>
                        </a:spcBef>
                        <a:spcAft>
                          <a:spcPct val="0"/>
                        </a:spcAft>
                        <a:defRPr>
                          <a:solidFill>
                            <a:schemeClr val="tx1"/>
                          </a:solidFill>
                          <a:latin typeface="Times New Roman" pitchFamily="18" charset="0"/>
                        </a:defRPr>
                      </a:lvl8pPr>
                      <a:lvl9pPr marL="3886200" indent="-228600"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altLang="fr-FR" sz="28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pic>
        <p:nvPicPr>
          <p:cNvPr id="5126"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83538" y="5895975"/>
            <a:ext cx="180022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25"/>
          <p:cNvGraphicFramePr>
            <a:graphicFrameLocks noChangeAspect="1"/>
          </p:cNvGraphicFramePr>
          <p:nvPr>
            <p:extLst>
              <p:ext uri="{D42A27DB-BD31-4B8C-83A1-F6EECF244321}">
                <p14:modId xmlns:p14="http://schemas.microsoft.com/office/powerpoint/2010/main" val="4113733366"/>
              </p:ext>
            </p:extLst>
          </p:nvPr>
        </p:nvGraphicFramePr>
        <p:xfrm>
          <a:off x="2150918" y="2122466"/>
          <a:ext cx="7828107" cy="4095750"/>
        </p:xfrm>
        <a:graphic>
          <a:graphicData uri="http://schemas.openxmlformats.org/presentationml/2006/ole">
            <mc:AlternateContent xmlns:mc="http://schemas.openxmlformats.org/markup-compatibility/2006">
              <mc:Choice xmlns:v="urn:schemas-microsoft-com:vml" Requires="v">
                <p:oleObj spid="_x0000_s1043" name="Feuille de calcul" r:id="rId5" imgW="4943470" imgH="2495638" progId="Excel.Sheet.8">
                  <p:embed/>
                </p:oleObj>
              </mc:Choice>
              <mc:Fallback>
                <p:oleObj name="Feuille de calcul" r:id="rId5" imgW="4943470" imgH="2495638" progId="Excel.Sheet.8">
                  <p:embed/>
                  <p:pic>
                    <p:nvPicPr>
                      <p:cNvPr id="5125"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0918" y="2122466"/>
                        <a:ext cx="7828107" cy="40957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24691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du jour</a:t>
            </a:r>
            <a:endParaRPr lang="fr-FR" dirty="0"/>
          </a:p>
        </p:txBody>
      </p:sp>
      <p:sp>
        <p:nvSpPr>
          <p:cNvPr id="3" name="Espace réservé du contenu 2"/>
          <p:cNvSpPr>
            <a:spLocks noGrp="1"/>
          </p:cNvSpPr>
          <p:nvPr>
            <p:ph idx="1"/>
          </p:nvPr>
        </p:nvSpPr>
        <p:spPr/>
        <p:txBody>
          <a:bodyPr/>
          <a:lstStyle/>
          <a:p>
            <a:r>
              <a:rPr lang="fr-FR" dirty="0"/>
              <a:t>L’association </a:t>
            </a:r>
          </a:p>
          <a:p>
            <a:pPr lvl="2"/>
            <a:r>
              <a:rPr lang="fr-FR" sz="1800" dirty="0"/>
              <a:t>Les membres</a:t>
            </a:r>
          </a:p>
          <a:p>
            <a:pPr lvl="2"/>
            <a:r>
              <a:rPr lang="fr-FR" sz="1800" dirty="0"/>
              <a:t>Le bureau</a:t>
            </a:r>
          </a:p>
          <a:p>
            <a:pPr lvl="2"/>
            <a:r>
              <a:rPr lang="fr-FR" sz="1800" dirty="0"/>
              <a:t>Actualité des groupes de travail</a:t>
            </a:r>
          </a:p>
          <a:p>
            <a:pPr lvl="2"/>
            <a:r>
              <a:rPr lang="fr-FR" sz="1800" dirty="0"/>
              <a:t>Site / Enquêtes</a:t>
            </a:r>
          </a:p>
          <a:p>
            <a:pPr lvl="2"/>
            <a:r>
              <a:rPr lang="fr-FR" sz="1800" dirty="0"/>
              <a:t>Zoom Fournisseurs </a:t>
            </a:r>
          </a:p>
          <a:p>
            <a:pPr lvl="2"/>
            <a:r>
              <a:rPr lang="fr-FR" sz="1800" dirty="0"/>
              <a:t>Actualités des bibliothèques</a:t>
            </a:r>
            <a:endParaRPr lang="fr-FR" dirty="0"/>
          </a:p>
          <a:p>
            <a:r>
              <a:rPr lang="fr-FR" dirty="0"/>
              <a:t>Rapport </a:t>
            </a:r>
            <a:r>
              <a:rPr lang="fr-FR" dirty="0" smtClean="0"/>
              <a:t>financier</a:t>
            </a:r>
          </a:p>
          <a:p>
            <a:r>
              <a:rPr lang="fr-FR" dirty="0" smtClean="0"/>
              <a:t>Renouvellement </a:t>
            </a:r>
            <a:r>
              <a:rPr lang="fr-FR" dirty="0"/>
              <a:t>du bureau</a:t>
            </a:r>
          </a:p>
          <a:p>
            <a:r>
              <a:rPr lang="fr-FR" dirty="0" smtClean="0"/>
              <a:t>Vote</a:t>
            </a:r>
            <a:endParaRPr lang="fr-FR" dirty="0"/>
          </a:p>
        </p:txBody>
      </p:sp>
    </p:spTree>
    <p:extLst>
      <p:ext uri="{BB962C8B-B14F-4D97-AF65-F5344CB8AC3E}">
        <p14:creationId xmlns:p14="http://schemas.microsoft.com/office/powerpoint/2010/main" val="11494433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dirty="0">
                <a:latin typeface="Trebuchet MS" panose="020B0603020202020204" pitchFamily="34" charset="0"/>
              </a:rPr>
              <a:t>PORTEFEUILLE TITRES </a:t>
            </a:r>
            <a:br>
              <a:rPr lang="fr-FR" dirty="0">
                <a:latin typeface="Trebuchet MS" panose="020B0603020202020204" pitchFamily="34" charset="0"/>
              </a:rPr>
            </a:br>
            <a:r>
              <a:rPr lang="fr-FR" dirty="0">
                <a:latin typeface="Trebuchet MS" panose="020B0603020202020204" pitchFamily="34" charset="0"/>
              </a:rPr>
              <a:t>AU 21/03/2023</a:t>
            </a:r>
          </a:p>
        </p:txBody>
      </p:sp>
      <p:sp>
        <p:nvSpPr>
          <p:cNvPr id="4" name="Espace réservé du tableau 3"/>
          <p:cNvSpPr>
            <a:spLocks noGrp="1"/>
          </p:cNvSpPr>
          <p:nvPr>
            <p:ph type="tbl" idx="4294967295"/>
          </p:nvPr>
        </p:nvSpPr>
        <p:spPr>
          <a:xfrm>
            <a:off x="914400" y="1981200"/>
            <a:ext cx="10363200" cy="4114800"/>
          </a:xfrm>
        </p:spPr>
      </p:sp>
      <p:pic>
        <p:nvPicPr>
          <p:cNvPr id="717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47325" y="5880100"/>
            <a:ext cx="180022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Imag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35126" y="1585913"/>
            <a:ext cx="90392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2846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91775" y="5895975"/>
            <a:ext cx="1800225"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p:txBody>
          <a:bodyPr/>
          <a:lstStyle/>
          <a:p>
            <a:r>
              <a:rPr lang="fr-FR" dirty="0">
                <a:latin typeface="Trebuchet MS" panose="020B0603020202020204" pitchFamily="34" charset="0"/>
              </a:rPr>
              <a:t>BILAN 2022</a:t>
            </a:r>
          </a:p>
        </p:txBody>
      </p:sp>
      <p:graphicFrame>
        <p:nvGraphicFramePr>
          <p:cNvPr id="5" name="Object 5"/>
          <p:cNvGraphicFramePr>
            <a:graphicFrameLocks noGrp="1" noChangeAspect="1"/>
          </p:cNvGraphicFramePr>
          <p:nvPr>
            <p:ph idx="4294967295"/>
            <p:extLst>
              <p:ext uri="{D42A27DB-BD31-4B8C-83A1-F6EECF244321}">
                <p14:modId xmlns:p14="http://schemas.microsoft.com/office/powerpoint/2010/main" val="1055600870"/>
              </p:ext>
            </p:extLst>
          </p:nvPr>
        </p:nvGraphicFramePr>
        <p:xfrm>
          <a:off x="2760013" y="2462500"/>
          <a:ext cx="6643760" cy="3766555"/>
        </p:xfrm>
        <a:graphic>
          <a:graphicData uri="http://schemas.openxmlformats.org/presentationml/2006/ole">
            <mc:AlternateContent xmlns:mc="http://schemas.openxmlformats.org/markup-compatibility/2006">
              <mc:Choice xmlns:v="urn:schemas-microsoft-com:vml" Requires="v">
                <p:oleObj spid="_x0000_s2068" name="Feuille de calcul" r:id="rId5" imgW="6334053" imgH="3590865" progId="Excel.Sheet.8">
                  <p:embed/>
                </p:oleObj>
              </mc:Choice>
              <mc:Fallback>
                <p:oleObj name="Feuille de calcul" r:id="rId5" imgW="6334053" imgH="3590865" progId="Excel.Sheet.8">
                  <p:embed/>
                  <p:pic>
                    <p:nvPicPr>
                      <p:cNvPr id="9219"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60013" y="2462500"/>
                        <a:ext cx="6643760" cy="376655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39430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Bilan des groupes de travail</a:t>
            </a:r>
            <a:endParaRPr lang="fr-FR" dirty="0"/>
          </a:p>
        </p:txBody>
      </p:sp>
      <p:sp>
        <p:nvSpPr>
          <p:cNvPr id="5" name="Sous-titre 4"/>
          <p:cNvSpPr>
            <a:spLocks noGrp="1"/>
          </p:cNvSpPr>
          <p:nvPr>
            <p:ph type="body" idx="1"/>
          </p:nvPr>
        </p:nvSpPr>
        <p:spPr/>
        <p:txBody>
          <a:bodyPr/>
          <a:lstStyle/>
          <a:p>
            <a:r>
              <a:rPr lang="fr-FR" dirty="0" err="1" smtClean="0"/>
              <a:t>Formaciege</a:t>
            </a:r>
            <a:r>
              <a:rPr lang="fr-FR" dirty="0" smtClean="0"/>
              <a:t>, Thésaurus, </a:t>
            </a:r>
            <a:r>
              <a:rPr lang="fr-FR" dirty="0" err="1" smtClean="0"/>
              <a:t>Ebook</a:t>
            </a:r>
            <a:r>
              <a:rPr lang="fr-FR" dirty="0" smtClean="0"/>
              <a:t>, </a:t>
            </a:r>
            <a:br>
              <a:rPr lang="fr-FR" dirty="0" smtClean="0"/>
            </a:br>
            <a:r>
              <a:rPr lang="fr-FR" dirty="0" smtClean="0"/>
              <a:t>Cercle des managers</a:t>
            </a:r>
            <a:endParaRPr lang="fr-FR"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72470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latin typeface="Trebuchet MS" panose="020B0603020202020204" pitchFamily="34" charset="0"/>
              </a:rPr>
              <a:t>Formaciege</a:t>
            </a:r>
            <a:endParaRPr lang="fr-FR" dirty="0">
              <a:latin typeface="Trebuchet MS" panose="020B0603020202020204" pitchFamily="34" charset="0"/>
            </a:endParaRPr>
          </a:p>
        </p:txBody>
      </p:sp>
      <p:sp>
        <p:nvSpPr>
          <p:cNvPr id="4" name="Espace réservé du contenu 3"/>
          <p:cNvSpPr>
            <a:spLocks noGrp="1"/>
          </p:cNvSpPr>
          <p:nvPr>
            <p:ph idx="13"/>
          </p:nvPr>
        </p:nvSpPr>
        <p:spPr/>
        <p:txBody>
          <a:bodyPr>
            <a:normAutofit/>
          </a:bodyPr>
          <a:lstStyle/>
          <a:p>
            <a:r>
              <a:rPr lang="fr-FR" dirty="0" smtClean="0"/>
              <a:t>ESCAPE </a:t>
            </a:r>
            <a:r>
              <a:rPr lang="fr-FR" dirty="0"/>
              <a:t>GAME en ligne avec Valérie </a:t>
            </a:r>
            <a:r>
              <a:rPr lang="fr-FR" dirty="0" err="1" smtClean="0"/>
              <a:t>Rostowsky</a:t>
            </a:r>
            <a:r>
              <a:rPr lang="fr-FR" dirty="0" smtClean="0"/>
              <a:t> </a:t>
            </a:r>
            <a:r>
              <a:rPr lang="fr-FR" dirty="0"/>
              <a:t>et son équipe. </a:t>
            </a:r>
            <a:r>
              <a:rPr lang="fr-FR" dirty="0">
                <a:solidFill>
                  <a:srgbClr val="00B0F0"/>
                </a:solidFill>
              </a:rPr>
              <a:t>Janvier</a:t>
            </a:r>
            <a:r>
              <a:rPr lang="fr-FR" dirty="0"/>
              <a:t> </a:t>
            </a:r>
          </a:p>
          <a:p>
            <a:r>
              <a:rPr lang="fr-FR" dirty="0" smtClean="0"/>
              <a:t>Méthodologie </a:t>
            </a:r>
            <a:r>
              <a:rPr lang="fr-FR" dirty="0"/>
              <a:t>de la recherche avec les MS. Présentation d’un atelier « </a:t>
            </a:r>
            <a:r>
              <a:rPr lang="fr-FR" dirty="0" err="1"/>
              <a:t>Teaching</a:t>
            </a:r>
            <a:r>
              <a:rPr lang="fr-FR" dirty="0"/>
              <a:t> how to structure </a:t>
            </a:r>
            <a:r>
              <a:rPr lang="fr-FR" dirty="0" err="1"/>
              <a:t>literature</a:t>
            </a:r>
            <a:r>
              <a:rPr lang="fr-FR" dirty="0"/>
              <a:t> </a:t>
            </a:r>
            <a:r>
              <a:rPr lang="fr-FR" dirty="0" err="1"/>
              <a:t>reviews</a:t>
            </a:r>
            <a:r>
              <a:rPr lang="fr-FR" dirty="0"/>
              <a:t> via 1990s </a:t>
            </a:r>
            <a:r>
              <a:rPr lang="fr-FR" dirty="0" err="1"/>
              <a:t>movies</a:t>
            </a:r>
            <a:r>
              <a:rPr lang="fr-FR" dirty="0"/>
              <a:t> » </a:t>
            </a:r>
            <a:r>
              <a:rPr lang="fr-FR" dirty="0" smtClean="0"/>
              <a:t>(Retour d’expérience LILAC 2022) + </a:t>
            </a:r>
            <a:r>
              <a:rPr lang="fr-FR" dirty="0"/>
              <a:t>Echanges de bonnes pratiques. </a:t>
            </a:r>
            <a:r>
              <a:rPr lang="fr-FR" dirty="0">
                <a:solidFill>
                  <a:srgbClr val="00B0F0"/>
                </a:solidFill>
              </a:rPr>
              <a:t>Mai</a:t>
            </a:r>
          </a:p>
          <a:p>
            <a:r>
              <a:rPr lang="fr-FR" dirty="0" smtClean="0"/>
              <a:t>« </a:t>
            </a:r>
            <a:r>
              <a:rPr lang="fr-FR" dirty="0" err="1"/>
              <a:t>Ecologeek</a:t>
            </a:r>
            <a:r>
              <a:rPr lang="fr-FR" dirty="0"/>
              <a:t> », l’atelier de sensibilisation au numérique </a:t>
            </a:r>
            <a:r>
              <a:rPr lang="fr-FR" dirty="0" smtClean="0"/>
              <a:t>responsable. </a:t>
            </a:r>
            <a:r>
              <a:rPr lang="fr-FR" dirty="0" smtClean="0">
                <a:solidFill>
                  <a:srgbClr val="00B0F0"/>
                </a:solidFill>
              </a:rPr>
              <a:t>Juin / Annulé</a:t>
            </a:r>
          </a:p>
          <a:p>
            <a:r>
              <a:rPr lang="fr-FR" dirty="0" smtClean="0"/>
              <a:t>Présentation </a:t>
            </a:r>
            <a:r>
              <a:rPr lang="fr-FR" dirty="0"/>
              <a:t>du projet Digital </a:t>
            </a:r>
            <a:r>
              <a:rPr lang="fr-FR" dirty="0" err="1"/>
              <a:t>Literacy</a:t>
            </a:r>
            <a:r>
              <a:rPr lang="fr-FR" dirty="0"/>
              <a:t>/ </a:t>
            </a:r>
            <a:r>
              <a:rPr lang="fr-FR" dirty="0" err="1"/>
              <a:t>Pix</a:t>
            </a:r>
            <a:r>
              <a:rPr lang="fr-FR" dirty="0"/>
              <a:t> animé par </a:t>
            </a:r>
            <a:r>
              <a:rPr lang="fr-FR" dirty="0" err="1"/>
              <a:t>Khatira</a:t>
            </a:r>
            <a:r>
              <a:rPr lang="fr-FR" dirty="0"/>
              <a:t> Odin </a:t>
            </a:r>
            <a:r>
              <a:rPr lang="fr-FR" dirty="0" err="1"/>
              <a:t>Odin</a:t>
            </a:r>
            <a:r>
              <a:rPr lang="fr-FR" dirty="0"/>
              <a:t>. </a:t>
            </a:r>
            <a:r>
              <a:rPr lang="fr-FR" dirty="0">
                <a:solidFill>
                  <a:srgbClr val="00B0F0"/>
                </a:solidFill>
              </a:rPr>
              <a:t>Juillet</a:t>
            </a:r>
            <a:r>
              <a:rPr lang="fr-FR" dirty="0"/>
              <a:t> </a:t>
            </a:r>
            <a:endParaRPr lang="fr-FR" dirty="0" smtClean="0"/>
          </a:p>
          <a:p>
            <a:r>
              <a:rPr lang="fr-FR" dirty="0" smtClean="0"/>
              <a:t>Création d’un </a:t>
            </a:r>
            <a:r>
              <a:rPr lang="fr-FR" dirty="0" err="1" smtClean="0"/>
              <a:t>Padlet</a:t>
            </a:r>
            <a:r>
              <a:rPr lang="fr-FR" dirty="0" smtClean="0"/>
              <a:t> : </a:t>
            </a:r>
            <a:r>
              <a:rPr lang="fr-FR" dirty="0"/>
              <a:t> </a:t>
            </a:r>
          </a:p>
          <a:p>
            <a:r>
              <a:rPr lang="fr-FR" u="sng" dirty="0">
                <a:hlinkClick r:id="rId2"/>
              </a:rPr>
              <a:t>https://</a:t>
            </a:r>
            <a:r>
              <a:rPr lang="fr-FR" u="sng" dirty="0" smtClean="0">
                <a:hlinkClick r:id="rId2"/>
              </a:rPr>
              <a:t>padlet.com/nelly_saintot/formaciege-6h4wz7tggicb7vk2</a:t>
            </a:r>
            <a:endParaRPr lang="fr-FR" dirty="0"/>
          </a:p>
          <a:p>
            <a:r>
              <a:rPr lang="fr-FR" dirty="0" smtClean="0"/>
              <a:t>A venir : formation à la fresque numérique en présentiel en juin à Paris ?</a:t>
            </a:r>
            <a:endParaRPr lang="fr-FR" dirty="0"/>
          </a:p>
          <a:p>
            <a:endParaRPr lang="fr-FR" dirty="0"/>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9398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Groupe </a:t>
            </a:r>
            <a:r>
              <a:rPr lang="fr-FR" dirty="0" smtClean="0"/>
              <a:t>Thésaurus</a:t>
            </a:r>
            <a:endParaRPr lang="fr-FR" dirty="0"/>
          </a:p>
        </p:txBody>
      </p:sp>
      <p:sp>
        <p:nvSpPr>
          <p:cNvPr id="4" name="Espace réservé du contenu 3"/>
          <p:cNvSpPr>
            <a:spLocks noGrp="1"/>
          </p:cNvSpPr>
          <p:nvPr>
            <p:ph idx="13"/>
          </p:nvPr>
        </p:nvSpPr>
        <p:spPr/>
        <p:txBody>
          <a:bodyPr>
            <a:normAutofit fontScale="85000" lnSpcReduction="20000"/>
          </a:bodyPr>
          <a:lstStyle/>
          <a:p>
            <a:r>
              <a:rPr lang="fr-FR" b="1" dirty="0"/>
              <a:t>Réunion du groupe de </a:t>
            </a:r>
            <a:r>
              <a:rPr lang="fr-FR" b="1" dirty="0" smtClean="0"/>
              <a:t>travail le </a:t>
            </a:r>
            <a:r>
              <a:rPr lang="fr-FR" b="1" dirty="0"/>
              <a:t>17 mai 2022, en </a:t>
            </a:r>
            <a:r>
              <a:rPr lang="fr-FR" b="1" dirty="0" err="1"/>
              <a:t>visio</a:t>
            </a:r>
            <a:endParaRPr lang="fr-FR" dirty="0"/>
          </a:p>
          <a:p>
            <a:r>
              <a:rPr lang="fr-FR" dirty="0" smtClean="0"/>
              <a:t>11 participantes, 7 écoles représentées : Audencia, </a:t>
            </a:r>
            <a:r>
              <a:rPr lang="fr-FR" dirty="0" err="1" smtClean="0"/>
              <a:t>Edhec</a:t>
            </a:r>
            <a:r>
              <a:rPr lang="fr-FR" dirty="0" smtClean="0"/>
              <a:t>, </a:t>
            </a:r>
            <a:r>
              <a:rPr lang="fr-FR" dirty="0" err="1" smtClean="0"/>
              <a:t>em</a:t>
            </a:r>
            <a:r>
              <a:rPr lang="fr-FR" dirty="0" smtClean="0"/>
              <a:t> </a:t>
            </a:r>
            <a:r>
              <a:rPr lang="fr-FR" dirty="0" err="1" smtClean="0"/>
              <a:t>lyon</a:t>
            </a:r>
            <a:r>
              <a:rPr lang="fr-FR" dirty="0" smtClean="0"/>
              <a:t>, ESSCA, Gem, Kedge, </a:t>
            </a:r>
            <a:r>
              <a:rPr lang="fr-FR" dirty="0" err="1" smtClean="0"/>
              <a:t>Neoma</a:t>
            </a:r>
            <a:endParaRPr lang="fr-FR" dirty="0" smtClean="0"/>
          </a:p>
          <a:p>
            <a:pPr lvl="0"/>
            <a:r>
              <a:rPr lang="fr-FR" dirty="0"/>
              <a:t>Anne-Rose reprend la gestion des mises à jour dans l’Application </a:t>
            </a:r>
            <a:r>
              <a:rPr lang="fr-FR" dirty="0" err="1"/>
              <a:t>Windev</a:t>
            </a:r>
            <a:endParaRPr lang="fr-FR" dirty="0"/>
          </a:p>
          <a:p>
            <a:pPr lvl="0"/>
            <a:r>
              <a:rPr lang="fr-FR" dirty="0"/>
              <a:t>Sylvie, aidée de Patricia reprend l’animation et l’organisation des réunions.</a:t>
            </a:r>
          </a:p>
          <a:p>
            <a:pPr lvl="0"/>
            <a:r>
              <a:rPr lang="fr-FR" dirty="0"/>
              <a:t>Karima devient membre du groupe de travail pour GEM</a:t>
            </a:r>
          </a:p>
          <a:p>
            <a:pPr lvl="0"/>
            <a:r>
              <a:rPr lang="fr-FR" dirty="0"/>
              <a:t>Mireille enverra les fichiers nécessaires à chacun et aidera Anne-Rose pour la prise en main de l’Application </a:t>
            </a:r>
            <a:r>
              <a:rPr lang="fr-FR" dirty="0" err="1"/>
              <a:t>Windev</a:t>
            </a:r>
            <a:endParaRPr lang="fr-FR" dirty="0"/>
          </a:p>
          <a:p>
            <a:pPr lvl="0"/>
            <a:r>
              <a:rPr lang="fr-FR" dirty="0"/>
              <a:t>Nous conservons l’Application actuelle qui fonctionne. Julia propose de se pencher sur les programmes de </a:t>
            </a:r>
            <a:r>
              <a:rPr lang="fr-FR" dirty="0" err="1"/>
              <a:t>Windev</a:t>
            </a:r>
            <a:r>
              <a:rPr lang="fr-FR" dirty="0"/>
              <a:t> en cas de besoin.</a:t>
            </a:r>
          </a:p>
          <a:p>
            <a:pPr lvl="0"/>
            <a:r>
              <a:rPr lang="fr-FR" dirty="0"/>
              <a:t>Il sera toujours possible de migrer la gestion du Thesaurus dans un autre environnement, puisque nous possédons tous les données du Thesaurus dans nos SIGB. Il est aussi possible de faire appel à la société </a:t>
            </a:r>
            <a:r>
              <a:rPr lang="fr-FR" dirty="0" err="1"/>
              <a:t>Biblibre</a:t>
            </a:r>
            <a:r>
              <a:rPr lang="fr-FR" dirty="0"/>
              <a:t>.</a:t>
            </a:r>
          </a:p>
          <a:p>
            <a:pPr lvl="0"/>
            <a:r>
              <a:rPr lang="fr-FR" dirty="0"/>
              <a:t>Une réunion en présentiel pourrait se tenir les </a:t>
            </a:r>
            <a:r>
              <a:rPr lang="fr-FR" b="1" dirty="0"/>
              <a:t>jeudi 15 et vendredi 16 juin 2023</a:t>
            </a:r>
            <a:r>
              <a:rPr lang="fr-FR" dirty="0"/>
              <a:t> (lieu à définir). Prévoir les bordereaux de </a:t>
            </a:r>
            <a:r>
              <a:rPr lang="fr-FR" dirty="0" smtClean="0"/>
              <a:t>proposition </a:t>
            </a:r>
            <a:r>
              <a:rPr lang="fr-FR" dirty="0"/>
              <a:t>de descripteurs ou Employés Pour</a:t>
            </a:r>
            <a:r>
              <a:rPr lang="fr-FR" dirty="0" smtClean="0"/>
              <a:t>.</a:t>
            </a:r>
            <a:endParaRPr lang="fr-FR"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65815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Groupe de travail </a:t>
            </a:r>
            <a:r>
              <a:rPr lang="fr-FR" dirty="0" err="1" smtClean="0"/>
              <a:t>ebook</a:t>
            </a:r>
            <a:endParaRPr lang="fr-FR" dirty="0"/>
          </a:p>
        </p:txBody>
      </p:sp>
      <p:sp>
        <p:nvSpPr>
          <p:cNvPr id="3" name="Espace réservé du contenu 2"/>
          <p:cNvSpPr>
            <a:spLocks noGrp="1"/>
          </p:cNvSpPr>
          <p:nvPr>
            <p:ph idx="13"/>
          </p:nvPr>
        </p:nvSpPr>
        <p:spPr>
          <a:xfrm>
            <a:off x="898353" y="2014537"/>
            <a:ext cx="10379247" cy="5020108"/>
          </a:xfrm>
        </p:spPr>
        <p:txBody>
          <a:bodyPr>
            <a:normAutofit/>
          </a:bodyPr>
          <a:lstStyle/>
          <a:p>
            <a:r>
              <a:rPr lang="fr-FR" dirty="0" smtClean="0"/>
              <a:t>Réunion en </a:t>
            </a:r>
            <a:r>
              <a:rPr lang="fr-FR" dirty="0" err="1" smtClean="0"/>
              <a:t>visio</a:t>
            </a:r>
            <a:r>
              <a:rPr lang="fr-FR" dirty="0" smtClean="0"/>
              <a:t> le 6 juillet 2022. </a:t>
            </a:r>
            <a:r>
              <a:rPr lang="fr-FR" b="1" dirty="0" smtClean="0"/>
              <a:t>3 points retenus</a:t>
            </a:r>
          </a:p>
          <a:p>
            <a:pPr fontAlgn="base"/>
            <a:r>
              <a:rPr lang="fr-FR" dirty="0"/>
              <a:t>Influence de l’</a:t>
            </a:r>
            <a:r>
              <a:rPr lang="fr-FR" dirty="0" err="1"/>
              <a:t>ebook</a:t>
            </a:r>
            <a:r>
              <a:rPr lang="fr-FR" dirty="0"/>
              <a:t> sur la politique documentaire des écoles : équilibre entre papier et électronique, qu’est ce qui détermine un achat en électronique ? le prix, l’usage …</a:t>
            </a:r>
          </a:p>
          <a:p>
            <a:pPr fontAlgn="base">
              <a:buFont typeface="Wingdings" panose="05000000000000000000" pitchFamily="2" charset="2"/>
              <a:buChar char="Ø"/>
            </a:pPr>
            <a:r>
              <a:rPr lang="fr-FR" dirty="0" smtClean="0"/>
              <a:t>Camille </a:t>
            </a:r>
            <a:r>
              <a:rPr lang="fr-FR" dirty="0"/>
              <a:t>(Montpellier BS) et Fabienne (Audencia</a:t>
            </a:r>
            <a:r>
              <a:rPr lang="fr-FR" dirty="0" smtClean="0"/>
              <a:t>) </a:t>
            </a:r>
            <a:r>
              <a:rPr lang="fr-FR" u="sng" dirty="0">
                <a:hlinkClick r:id="rId2"/>
              </a:rPr>
              <a:t>synthèse ici</a:t>
            </a:r>
            <a:r>
              <a:rPr lang="fr-FR" dirty="0" smtClean="0"/>
              <a:t>.</a:t>
            </a:r>
            <a:endParaRPr lang="fr-FR" dirty="0"/>
          </a:p>
          <a:p>
            <a:pPr marL="0" indent="0" fontAlgn="base">
              <a:buNone/>
            </a:pPr>
            <a:r>
              <a:rPr lang="fr-FR" dirty="0"/>
              <a:t/>
            </a:r>
            <a:br>
              <a:rPr lang="fr-FR" dirty="0"/>
            </a:br>
            <a:r>
              <a:rPr lang="fr-FR" dirty="0"/>
              <a:t>Recensement des plateformes d’Open </a:t>
            </a:r>
            <a:r>
              <a:rPr lang="fr-FR" dirty="0" err="1"/>
              <a:t>textbooks</a:t>
            </a:r>
            <a:r>
              <a:rPr lang="fr-FR" dirty="0"/>
              <a:t> en complétant le tableau déjà </a:t>
            </a:r>
            <a:r>
              <a:rPr lang="fr-FR" dirty="0" smtClean="0"/>
              <a:t>entamé </a:t>
            </a:r>
          </a:p>
          <a:p>
            <a:pPr fontAlgn="base">
              <a:buFont typeface="Wingdings" panose="05000000000000000000" pitchFamily="2" charset="2"/>
              <a:buChar char="Ø"/>
            </a:pPr>
            <a:r>
              <a:rPr lang="fr-FR" dirty="0" smtClean="0"/>
              <a:t>Alexandra </a:t>
            </a:r>
            <a:r>
              <a:rPr lang="fr-FR" dirty="0"/>
              <a:t>(ESCP Europe) et Fabienne (Audencia</a:t>
            </a:r>
            <a:r>
              <a:rPr lang="fr-FR" dirty="0" smtClean="0"/>
              <a:t>) (mais départ d’Alexandra)</a:t>
            </a:r>
            <a:endParaRPr lang="fr-FR" dirty="0"/>
          </a:p>
          <a:p>
            <a:pPr marL="0" indent="0" fontAlgn="base">
              <a:buNone/>
            </a:pPr>
            <a:r>
              <a:rPr lang="fr-FR" dirty="0"/>
              <a:t/>
            </a:r>
            <a:br>
              <a:rPr lang="fr-FR" dirty="0"/>
            </a:br>
            <a:r>
              <a:rPr lang="fr-FR" dirty="0"/>
              <a:t>Valorisation des </a:t>
            </a:r>
            <a:r>
              <a:rPr lang="fr-FR" dirty="0" err="1"/>
              <a:t>ebook</a:t>
            </a:r>
            <a:r>
              <a:rPr lang="fr-FR" dirty="0"/>
              <a:t> dans le fonds : intégration outils découverte ? / intégration catalogue ? / médiation papier ? …</a:t>
            </a:r>
          </a:p>
          <a:p>
            <a:pPr fontAlgn="base">
              <a:buFont typeface="Wingdings" panose="05000000000000000000" pitchFamily="2" charset="2"/>
              <a:buChar char="Ø"/>
            </a:pPr>
            <a:r>
              <a:rPr lang="fr-FR" dirty="0"/>
              <a:t>Elise (HEC Paris) et Béatrice (EM Lyon</a:t>
            </a:r>
            <a:r>
              <a:rPr lang="fr-FR" dirty="0" smtClean="0"/>
              <a:t>) </a:t>
            </a:r>
            <a:r>
              <a:rPr lang="fr-FR" u="sng" dirty="0">
                <a:hlinkClick r:id="rId3"/>
              </a:rPr>
              <a:t>synthèse ici</a:t>
            </a:r>
            <a:r>
              <a:rPr lang="fr-FR" dirty="0" smtClean="0"/>
              <a:t>.</a:t>
            </a:r>
          </a:p>
        </p:txBody>
      </p:sp>
      <p:pic>
        <p:nvPicPr>
          <p:cNvPr id="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23380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Cercle des managers</a:t>
            </a:r>
            <a:endParaRPr lang="fr-FR" dirty="0"/>
          </a:p>
        </p:txBody>
      </p:sp>
      <p:sp>
        <p:nvSpPr>
          <p:cNvPr id="3" name="Espace réservé du contenu 2"/>
          <p:cNvSpPr>
            <a:spLocks noGrp="1"/>
          </p:cNvSpPr>
          <p:nvPr>
            <p:ph idx="13"/>
          </p:nvPr>
        </p:nvSpPr>
        <p:spPr>
          <a:xfrm>
            <a:off x="843762" y="1782525"/>
            <a:ext cx="10379247" cy="4035425"/>
          </a:xfrm>
        </p:spPr>
        <p:txBody>
          <a:bodyPr>
            <a:normAutofit fontScale="85000" lnSpcReduction="10000"/>
          </a:bodyPr>
          <a:lstStyle/>
          <a:p>
            <a:r>
              <a:rPr lang="fr-FR" dirty="0" smtClean="0"/>
              <a:t>Objectif : mener </a:t>
            </a:r>
            <a:r>
              <a:rPr lang="fr-FR" dirty="0"/>
              <a:t>une réflexion collégiale sur les problématiques de management à partir de cas concrets rencontrés par un manager </a:t>
            </a:r>
            <a:r>
              <a:rPr lang="fr-FR" dirty="0" smtClean="0"/>
              <a:t>de l’</a:t>
            </a:r>
            <a:r>
              <a:rPr lang="fr-FR" dirty="0" err="1" smtClean="0"/>
              <a:t>Aciège</a:t>
            </a:r>
            <a:r>
              <a:rPr lang="fr-FR" dirty="0" smtClean="0"/>
              <a:t>, qui bénéficie lors du cercle des propositions et conseils apportés par ses pairs. </a:t>
            </a:r>
            <a:endParaRPr lang="fr-FR" dirty="0" smtClean="0"/>
          </a:p>
          <a:p>
            <a:r>
              <a:rPr lang="fr-FR" dirty="0" smtClean="0"/>
              <a:t>La </a:t>
            </a:r>
            <a:r>
              <a:rPr lang="fr-FR" dirty="0"/>
              <a:t>séance </a:t>
            </a:r>
            <a:r>
              <a:rPr lang="fr-FR" dirty="0" smtClean="0"/>
              <a:t>est animée en </a:t>
            </a:r>
            <a:r>
              <a:rPr lang="fr-FR" dirty="0" err="1" smtClean="0"/>
              <a:t>co</a:t>
            </a:r>
            <a:r>
              <a:rPr lang="fr-FR" dirty="0" smtClean="0"/>
              <a:t>-développement par Anne Méner et Corinne Flacher-David, et dure </a:t>
            </a:r>
            <a:r>
              <a:rPr lang="fr-FR" dirty="0"/>
              <a:t>2h30 </a:t>
            </a:r>
            <a:r>
              <a:rPr lang="fr-FR" dirty="0" smtClean="0"/>
              <a:t>(en </a:t>
            </a:r>
            <a:r>
              <a:rPr lang="fr-FR" dirty="0" err="1" smtClean="0"/>
              <a:t>visio</a:t>
            </a:r>
            <a:r>
              <a:rPr lang="fr-FR" dirty="0" smtClean="0"/>
              <a:t>). Déroulé : exposé / questionnement et clarification / demande et contrat / consultation / plan d’actions.</a:t>
            </a:r>
          </a:p>
          <a:p>
            <a:r>
              <a:rPr lang="fr-FR" dirty="0"/>
              <a:t>P</a:t>
            </a:r>
            <a:r>
              <a:rPr lang="fr-FR" dirty="0" smtClean="0"/>
              <a:t>articipantes en 2022 </a:t>
            </a:r>
            <a:r>
              <a:rPr lang="fr-FR" dirty="0"/>
              <a:t>(chaque session est ouverte de façon unitaire, c’est-à-dire sans engagement pour l’intégralité des </a:t>
            </a:r>
            <a:r>
              <a:rPr lang="fr-FR" dirty="0" smtClean="0"/>
              <a:t>cercles) : Valérie </a:t>
            </a:r>
            <a:r>
              <a:rPr lang="fr-FR" dirty="0" err="1" smtClean="0"/>
              <a:t>Rostowky</a:t>
            </a:r>
            <a:r>
              <a:rPr lang="fr-FR" dirty="0" smtClean="0"/>
              <a:t>, Isabelle Robert, Emilie Rousseau, Sophie Miramont, Sophie </a:t>
            </a:r>
            <a:r>
              <a:rPr lang="fr-FR" dirty="0" err="1" smtClean="0"/>
              <a:t>Magnanou</a:t>
            </a:r>
            <a:r>
              <a:rPr lang="fr-FR" dirty="0" smtClean="0"/>
              <a:t>, Valérie </a:t>
            </a:r>
            <a:r>
              <a:rPr lang="fr-FR" dirty="0" err="1" smtClean="0"/>
              <a:t>Guesnier</a:t>
            </a:r>
            <a:r>
              <a:rPr lang="fr-FR" dirty="0" smtClean="0"/>
              <a:t>, Anne </a:t>
            </a:r>
            <a:r>
              <a:rPr lang="fr-FR" dirty="0" err="1" smtClean="0"/>
              <a:t>Méner</a:t>
            </a:r>
            <a:r>
              <a:rPr lang="fr-FR" dirty="0" smtClean="0"/>
              <a:t>, Corinne Flacher-David.</a:t>
            </a:r>
            <a:endParaRPr lang="fr-FR" dirty="0"/>
          </a:p>
          <a:p>
            <a:r>
              <a:rPr lang="fr-FR" dirty="0" smtClean="0"/>
              <a:t>Dates des cercles : 22 juin 2022, 13 décembre 2022</a:t>
            </a:r>
          </a:p>
          <a:p>
            <a:r>
              <a:rPr lang="fr-FR" dirty="0" smtClean="0"/>
              <a:t>Sujets traités : Rattachement à un autre pôle (direction) / Manque d’autonomie dans la fonction de manager.</a:t>
            </a:r>
          </a:p>
          <a:p>
            <a:r>
              <a:rPr lang="fr-FR" dirty="0" smtClean="0"/>
              <a:t>Ressentis : partage des ressentis par les participantes (à vous la parole !)</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922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 nouveaux groupes de travail ?</a:t>
            </a:r>
            <a:endParaRPr lang="fr-FR" dirty="0"/>
          </a:p>
        </p:txBody>
      </p:sp>
      <p:sp>
        <p:nvSpPr>
          <p:cNvPr id="3" name="Espace réservé du contenu 2"/>
          <p:cNvSpPr>
            <a:spLocks noGrp="1"/>
          </p:cNvSpPr>
          <p:nvPr>
            <p:ph idx="13"/>
          </p:nvPr>
        </p:nvSpPr>
        <p:spPr/>
        <p:txBody>
          <a:bodyPr/>
          <a:lstStyle/>
          <a:p>
            <a:r>
              <a:rPr lang="fr-FR" dirty="0" smtClean="0"/>
              <a:t>Veille ?</a:t>
            </a:r>
          </a:p>
          <a:p>
            <a:r>
              <a:rPr lang="fr-FR" dirty="0" smtClean="0"/>
              <a:t>Ingénierie pédagogique ?</a:t>
            </a:r>
          </a:p>
          <a:p>
            <a:r>
              <a:rPr lang="fr-FR" dirty="0" smtClean="0"/>
              <a:t>Science ouverte ?</a:t>
            </a:r>
            <a:endParaRPr lang="fr-F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34834"/>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420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p:txBody>
          <a:bodyPr/>
          <a:lstStyle/>
          <a:p>
            <a:r>
              <a:rPr lang="fr-FR" dirty="0" smtClean="0">
                <a:latin typeface="Trebuchet MS" panose="020B0603020202020204" pitchFamily="34" charset="0"/>
              </a:rPr>
              <a:t>Les </a:t>
            </a:r>
            <a:r>
              <a:rPr lang="fr-FR" dirty="0" smtClean="0">
                <a:latin typeface="Trebuchet MS" panose="020B0603020202020204" pitchFamily="34" charset="0"/>
              </a:rPr>
              <a:t>membres</a:t>
            </a:r>
            <a:r>
              <a:rPr lang="fr-FR" dirty="0">
                <a:latin typeface="Trebuchet MS" panose="020B0603020202020204" pitchFamily="34" charset="0"/>
              </a:rPr>
              <a:t/>
            </a:r>
            <a:br>
              <a:rPr lang="fr-FR" dirty="0">
                <a:latin typeface="Trebuchet MS" panose="020B0603020202020204" pitchFamily="34" charset="0"/>
              </a:rPr>
            </a:br>
            <a:r>
              <a:rPr lang="fr-FR" sz="3200" dirty="0" smtClean="0">
                <a:latin typeface="Trebuchet MS" panose="020B0603020202020204" pitchFamily="34" charset="0"/>
              </a:rPr>
              <a:t>33 écoles</a:t>
            </a:r>
            <a:endParaRPr lang="fr-FR" dirty="0">
              <a:latin typeface="Trebuchet MS" panose="020B0603020202020204" pitchFamily="34" charset="0"/>
            </a:endParaRPr>
          </a:p>
        </p:txBody>
      </p:sp>
      <p:sp>
        <p:nvSpPr>
          <p:cNvPr id="10" name="Espace réservé du contenu 9"/>
          <p:cNvSpPr>
            <a:spLocks noGrp="1"/>
          </p:cNvSpPr>
          <p:nvPr>
            <p:ph sz="half" idx="1"/>
          </p:nvPr>
        </p:nvSpPr>
        <p:spPr>
          <a:xfrm>
            <a:off x="5021125" y="3733887"/>
            <a:ext cx="3616037" cy="2382651"/>
          </a:xfrm>
        </p:spPr>
        <p:txBody>
          <a:bodyPr/>
          <a:lstStyle/>
          <a:p>
            <a:r>
              <a:rPr lang="fr-FR" dirty="0" smtClean="0">
                <a:latin typeface="Trebuchet MS" panose="020B0603020202020204" pitchFamily="34" charset="0"/>
              </a:rPr>
              <a:t>Des départs</a:t>
            </a:r>
          </a:p>
          <a:p>
            <a:pPr lvl="1"/>
            <a:r>
              <a:rPr lang="fr-FR" dirty="0" smtClean="0">
                <a:latin typeface="Trebuchet MS" panose="020B0603020202020204" pitchFamily="34" charset="0"/>
              </a:rPr>
              <a:t>Valérie </a:t>
            </a:r>
            <a:r>
              <a:rPr lang="fr-FR" dirty="0" err="1" smtClean="0">
                <a:latin typeface="Trebuchet MS" panose="020B0603020202020204" pitchFamily="34" charset="0"/>
              </a:rPr>
              <a:t>Aimé-Bourrely</a:t>
            </a:r>
            <a:r>
              <a:rPr lang="fr-FR" dirty="0" smtClean="0">
                <a:latin typeface="Trebuchet MS" panose="020B0603020202020204" pitchFamily="34" charset="0"/>
              </a:rPr>
              <a:t> ESCP</a:t>
            </a:r>
          </a:p>
          <a:p>
            <a:pPr lvl="1"/>
            <a:r>
              <a:rPr lang="fr-FR" dirty="0" smtClean="0">
                <a:latin typeface="Trebuchet MS" panose="020B0603020202020204" pitchFamily="34" charset="0"/>
              </a:rPr>
              <a:t>Virginie Lame ICN</a:t>
            </a:r>
          </a:p>
          <a:p>
            <a:pPr lvl="1"/>
            <a:r>
              <a:rPr lang="fr-FR" dirty="0" smtClean="0">
                <a:latin typeface="Trebuchet MS" panose="020B0603020202020204" pitchFamily="34" charset="0"/>
              </a:rPr>
              <a:t>Jérémy Thivrier ISC PARIS</a:t>
            </a:r>
          </a:p>
          <a:p>
            <a:endParaRPr lang="fr-FR" dirty="0" smtClean="0"/>
          </a:p>
          <a:p>
            <a:endParaRPr lang="fr-FR" dirty="0" smtClean="0"/>
          </a:p>
          <a:p>
            <a:endParaRPr lang="fr-FR" dirty="0"/>
          </a:p>
        </p:txBody>
      </p:sp>
      <p:sp>
        <p:nvSpPr>
          <p:cNvPr id="11" name="Espace réservé du contenu 10"/>
          <p:cNvSpPr>
            <a:spLocks noGrp="1"/>
          </p:cNvSpPr>
          <p:nvPr>
            <p:ph sz="half" idx="2"/>
          </p:nvPr>
        </p:nvSpPr>
        <p:spPr>
          <a:xfrm>
            <a:off x="8592288" y="3732952"/>
            <a:ext cx="3599712" cy="2383586"/>
          </a:xfrm>
        </p:spPr>
        <p:txBody>
          <a:bodyPr/>
          <a:lstStyle/>
          <a:p>
            <a:r>
              <a:rPr lang="fr-FR" dirty="0" smtClean="0">
                <a:latin typeface="Trebuchet MS" panose="020B0603020202020204" pitchFamily="34" charset="0"/>
              </a:rPr>
              <a:t>Des arrivées</a:t>
            </a:r>
          </a:p>
          <a:p>
            <a:pPr lvl="1"/>
            <a:endParaRPr lang="fr-FR" dirty="0" smtClean="0">
              <a:latin typeface="Trebuchet MS" panose="020B0603020202020204" pitchFamily="34" charset="0"/>
            </a:endParaRPr>
          </a:p>
          <a:p>
            <a:pPr lvl="1"/>
            <a:r>
              <a:rPr lang="fr-FR" dirty="0" smtClean="0">
                <a:latin typeface="Trebuchet MS" panose="020B0603020202020204" pitchFamily="34" charset="0"/>
              </a:rPr>
              <a:t>Louis </a:t>
            </a:r>
            <a:r>
              <a:rPr lang="fr-FR" dirty="0" smtClean="0">
                <a:latin typeface="Trebuchet MS" panose="020B0603020202020204" pitchFamily="34" charset="0"/>
              </a:rPr>
              <a:t>Nicolas ICN</a:t>
            </a:r>
          </a:p>
          <a:p>
            <a:pPr lvl="1"/>
            <a:r>
              <a:rPr lang="fr-FR" dirty="0" smtClean="0">
                <a:latin typeface="Trebuchet MS" panose="020B0603020202020204" pitchFamily="34" charset="0"/>
              </a:rPr>
              <a:t>Anne-Laure Macaire ISC Paris</a:t>
            </a:r>
            <a:endParaRPr lang="fr-FR" dirty="0">
              <a:latin typeface="Trebuchet MS" panose="020B0603020202020204" pitchFamily="34" charset="0"/>
            </a:endParaRPr>
          </a:p>
        </p:txBody>
      </p:sp>
      <p:sp>
        <p:nvSpPr>
          <p:cNvPr id="6" name="Espace réservé du contenu 10"/>
          <p:cNvSpPr txBox="1">
            <a:spLocks/>
          </p:cNvSpPr>
          <p:nvPr/>
        </p:nvSpPr>
        <p:spPr>
          <a:xfrm>
            <a:off x="4854870" y="1706274"/>
            <a:ext cx="6350685" cy="238358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fr-FR" dirty="0" smtClean="0">
                <a:latin typeface="Trebuchet MS" panose="020B0603020202020204" pitchFamily="34" charset="0"/>
              </a:rPr>
              <a:t>Des passages de relais</a:t>
            </a:r>
          </a:p>
          <a:p>
            <a:pPr lvl="1"/>
            <a:r>
              <a:rPr lang="fr-FR" dirty="0" smtClean="0">
                <a:latin typeface="Trebuchet MS" panose="020B0603020202020204" pitchFamily="34" charset="0"/>
              </a:rPr>
              <a:t>Sophie Magnanou ESSEC, remplacée par Alain Fossier</a:t>
            </a:r>
          </a:p>
          <a:p>
            <a:pPr lvl="1"/>
            <a:r>
              <a:rPr lang="fr-FR" dirty="0" smtClean="0">
                <a:latin typeface="Trebuchet MS" panose="020B0603020202020204" pitchFamily="34" charset="0"/>
              </a:rPr>
              <a:t>Carole Yvert, ESDES, remplacée par Claudine Fréchet </a:t>
            </a:r>
            <a:endParaRPr lang="fr-FR" dirty="0">
              <a:latin typeface="Trebuchet MS" panose="020B0603020202020204" pitchFamily="34" charset="0"/>
            </a:endParaRPr>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03662"/>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0737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p:txBody>
          <a:bodyPr/>
          <a:lstStyle/>
          <a:p>
            <a:r>
              <a:rPr lang="fr-FR" dirty="0" smtClean="0">
                <a:latin typeface="Trebuchet MS" panose="020B0603020202020204" pitchFamily="34" charset="0"/>
              </a:rPr>
              <a:t>Composition </a:t>
            </a:r>
            <a:br>
              <a:rPr lang="fr-FR" dirty="0" smtClean="0">
                <a:latin typeface="Trebuchet MS" panose="020B0603020202020204" pitchFamily="34" charset="0"/>
              </a:rPr>
            </a:br>
            <a:r>
              <a:rPr lang="fr-FR" dirty="0" smtClean="0">
                <a:latin typeface="Trebuchet MS" panose="020B0603020202020204" pitchFamily="34" charset="0"/>
              </a:rPr>
              <a:t>du bureau</a:t>
            </a:r>
            <a:endParaRPr lang="fr-FR" dirty="0">
              <a:latin typeface="Trebuchet MS" panose="020B0603020202020204" pitchFamily="34" charset="0"/>
            </a:endParaRPr>
          </a:p>
        </p:txBody>
      </p:sp>
      <p:sp>
        <p:nvSpPr>
          <p:cNvPr id="10" name="Espace réservé du contenu 9"/>
          <p:cNvSpPr>
            <a:spLocks noGrp="1"/>
          </p:cNvSpPr>
          <p:nvPr>
            <p:ph sz="half" idx="1"/>
          </p:nvPr>
        </p:nvSpPr>
        <p:spPr>
          <a:xfrm>
            <a:off x="4730415" y="1579419"/>
            <a:ext cx="7603594" cy="3591098"/>
          </a:xfrm>
        </p:spPr>
        <p:txBody>
          <a:bodyPr>
            <a:normAutofit/>
          </a:bodyPr>
          <a:lstStyle/>
          <a:p>
            <a:r>
              <a:rPr lang="fr-FR" dirty="0" smtClean="0">
                <a:latin typeface="Trebuchet MS" panose="020B0603020202020204" pitchFamily="34" charset="0"/>
              </a:rPr>
              <a:t>Anne Méner – Présidente </a:t>
            </a:r>
          </a:p>
          <a:p>
            <a:r>
              <a:rPr lang="fr-FR" dirty="0" smtClean="0">
                <a:solidFill>
                  <a:schemeClr val="accent3">
                    <a:lumMod val="75000"/>
                  </a:schemeClr>
                </a:solidFill>
                <a:latin typeface="Trebuchet MS" panose="020B0603020202020204" pitchFamily="34" charset="0"/>
              </a:rPr>
              <a:t>Corinne Flacher-David – Vice-présidente et trésorière </a:t>
            </a:r>
          </a:p>
          <a:p>
            <a:r>
              <a:rPr lang="fr-FR" dirty="0" smtClean="0">
                <a:latin typeface="Trebuchet MS" panose="020B0603020202020204" pitchFamily="34" charset="0"/>
              </a:rPr>
              <a:t>Valérie </a:t>
            </a:r>
            <a:r>
              <a:rPr lang="fr-FR" dirty="0" err="1" smtClean="0">
                <a:latin typeface="Trebuchet MS" panose="020B0603020202020204" pitchFamily="34" charset="0"/>
              </a:rPr>
              <a:t>Guesnier</a:t>
            </a:r>
            <a:r>
              <a:rPr lang="fr-FR" dirty="0" smtClean="0">
                <a:latin typeface="Trebuchet MS" panose="020B0603020202020204" pitchFamily="34" charset="0"/>
              </a:rPr>
              <a:t> – Secrétaire</a:t>
            </a:r>
          </a:p>
          <a:p>
            <a:r>
              <a:rPr lang="fr-FR" dirty="0" smtClean="0">
                <a:solidFill>
                  <a:schemeClr val="accent3">
                    <a:lumMod val="75000"/>
                  </a:schemeClr>
                </a:solidFill>
                <a:latin typeface="Trebuchet MS" panose="020B0603020202020204" pitchFamily="34" charset="0"/>
              </a:rPr>
              <a:t>Jérémy Thivrier – Site Web, Grille ACIEGE</a:t>
            </a:r>
          </a:p>
          <a:p>
            <a:r>
              <a:rPr lang="fr-FR" dirty="0" smtClean="0">
                <a:latin typeface="Trebuchet MS" panose="020B0603020202020204" pitchFamily="34" charset="0"/>
              </a:rPr>
              <a:t>Emilie Rousseau – Relations fournisseurs</a:t>
            </a:r>
          </a:p>
          <a:p>
            <a:r>
              <a:rPr lang="fr-FR" dirty="0" smtClean="0">
                <a:latin typeface="Trebuchet MS" panose="020B0603020202020204" pitchFamily="34" charset="0"/>
              </a:rPr>
              <a:t>Sandra </a:t>
            </a:r>
            <a:r>
              <a:rPr lang="fr-FR" dirty="0" err="1" smtClean="0">
                <a:latin typeface="Trebuchet MS" panose="020B0603020202020204" pitchFamily="34" charset="0"/>
              </a:rPr>
              <a:t>Dupouy</a:t>
            </a:r>
            <a:r>
              <a:rPr lang="fr-FR" dirty="0" smtClean="0">
                <a:latin typeface="Trebuchet MS" panose="020B0603020202020204" pitchFamily="34" charset="0"/>
              </a:rPr>
              <a:t> – Relations fournisseurs, Grille ACIEGE</a:t>
            </a:r>
          </a:p>
          <a:p>
            <a:r>
              <a:rPr lang="fr-FR" dirty="0" smtClean="0">
                <a:latin typeface="Trebuchet MS" panose="020B0603020202020204" pitchFamily="34" charset="0"/>
              </a:rPr>
              <a:t>Valérie </a:t>
            </a:r>
            <a:r>
              <a:rPr lang="fr-FR" dirty="0" err="1" smtClean="0">
                <a:latin typeface="Trebuchet MS" panose="020B0603020202020204" pitchFamily="34" charset="0"/>
              </a:rPr>
              <a:t>Rostowsky</a:t>
            </a:r>
            <a:r>
              <a:rPr lang="fr-FR" dirty="0" smtClean="0">
                <a:latin typeface="Trebuchet MS" panose="020B0603020202020204" pitchFamily="34" charset="0"/>
              </a:rPr>
              <a:t> – Grille ACIEGE</a:t>
            </a:r>
          </a:p>
          <a:p>
            <a:endParaRPr lang="fr-FR" dirty="0" smtClean="0">
              <a:latin typeface="Trebuchet MS" panose="020B0603020202020204" pitchFamily="34" charset="0"/>
            </a:endParaRPr>
          </a:p>
          <a:p>
            <a:endParaRPr lang="fr-FR" dirty="0" smtClean="0"/>
          </a:p>
          <a:p>
            <a:endParaRPr lang="fr-FR" dirty="0" smtClean="0"/>
          </a:p>
          <a:p>
            <a:endParaRPr lang="fr-FR" dirty="0"/>
          </a:p>
        </p:txBody>
      </p:sp>
      <p:sp>
        <p:nvSpPr>
          <p:cNvPr id="7" name="Espace réservé du contenu 9"/>
          <p:cNvSpPr>
            <a:spLocks noGrp="1"/>
          </p:cNvSpPr>
          <p:nvPr>
            <p:ph sz="half" idx="1"/>
          </p:nvPr>
        </p:nvSpPr>
        <p:spPr>
          <a:xfrm>
            <a:off x="8889550" y="2254221"/>
            <a:ext cx="4276117" cy="2916295"/>
          </a:xfrm>
        </p:spPr>
        <p:txBody>
          <a:bodyPr>
            <a:normAutofit/>
          </a:bodyPr>
          <a:lstStyle/>
          <a:p>
            <a:endParaRPr lang="fr-FR" dirty="0" smtClean="0">
              <a:latin typeface="Trebuchet MS" panose="020B0603020202020204" pitchFamily="34" charset="0"/>
            </a:endParaRPr>
          </a:p>
          <a:p>
            <a:endParaRPr lang="fr-FR" dirty="0" smtClean="0"/>
          </a:p>
          <a:p>
            <a:endParaRPr lang="fr-FR" dirty="0" smtClean="0"/>
          </a:p>
          <a:p>
            <a:endParaRPr lang="fr-FR" dirty="0"/>
          </a:p>
        </p:txBody>
      </p:sp>
      <p:sp>
        <p:nvSpPr>
          <p:cNvPr id="4" name="ZoneTexte 3"/>
          <p:cNvSpPr txBox="1"/>
          <p:nvPr/>
        </p:nvSpPr>
        <p:spPr>
          <a:xfrm>
            <a:off x="4730415" y="5064290"/>
            <a:ext cx="5785185" cy="830997"/>
          </a:xfrm>
          <a:prstGeom prst="rect">
            <a:avLst/>
          </a:prstGeom>
          <a:noFill/>
        </p:spPr>
        <p:txBody>
          <a:bodyPr wrap="square" rtlCol="0">
            <a:spAutoFit/>
          </a:bodyPr>
          <a:lstStyle/>
          <a:p>
            <a:r>
              <a:rPr lang="fr-FR" sz="1600" dirty="0" smtClean="0">
                <a:latin typeface="Trebuchet MS" panose="020B0603020202020204" pitchFamily="34" charset="0"/>
              </a:rPr>
              <a:t>Le bureau peut être composé de 8 membres au plus, renouvelable par tiers. Chaque membre peut être au bureau pour un maximum de 3 mandats consécutifs de 2 ans</a:t>
            </a:r>
            <a:endParaRPr lang="fr-FR" sz="1600" dirty="0">
              <a:latin typeface="Trebuchet MS" panose="020B0603020202020204" pitchFamily="34" charset="0"/>
            </a:endParaRPr>
          </a:p>
        </p:txBody>
      </p:sp>
      <p:pic>
        <p:nvPicPr>
          <p:cNvPr id="1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8564" y="5924443"/>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1364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Appel à candidatures pour rejoindre le bureau</a:t>
            </a:r>
            <a:endParaRPr lang="fr-FR" dirty="0"/>
          </a:p>
        </p:txBody>
      </p:sp>
      <p:sp>
        <p:nvSpPr>
          <p:cNvPr id="3" name="Espace réservé du contenu 2"/>
          <p:cNvSpPr>
            <a:spLocks noGrp="1"/>
          </p:cNvSpPr>
          <p:nvPr>
            <p:ph sz="half" idx="1"/>
          </p:nvPr>
        </p:nvSpPr>
        <p:spPr/>
        <p:txBody>
          <a:bodyPr/>
          <a:lstStyle/>
          <a:p>
            <a:r>
              <a:rPr lang="fr-FR" dirty="0" smtClean="0">
                <a:latin typeface="Trebuchet MS" panose="020B0603020202020204" pitchFamily="34" charset="0"/>
              </a:rPr>
              <a:t>Isabelle Robert, Rennes School of </a:t>
            </a:r>
            <a:r>
              <a:rPr lang="fr-FR" dirty="0" smtClean="0">
                <a:latin typeface="Trebuchet MS" panose="020B0603020202020204" pitchFamily="34" charset="0"/>
              </a:rPr>
              <a:t>Business</a:t>
            </a:r>
          </a:p>
          <a:p>
            <a:r>
              <a:rPr lang="fr-FR" dirty="0" smtClean="0">
                <a:latin typeface="Trebuchet MS" panose="020B0603020202020204" pitchFamily="34" charset="0"/>
              </a:rPr>
              <a:t>Déborah Potelle, Skema Lille</a:t>
            </a:r>
          </a:p>
          <a:p>
            <a:r>
              <a:rPr lang="fr-FR" dirty="0" smtClean="0">
                <a:latin typeface="Trebuchet MS" panose="020B0603020202020204" pitchFamily="34" charset="0"/>
              </a:rPr>
              <a:t>Laure </a:t>
            </a:r>
            <a:r>
              <a:rPr lang="fr-FR" dirty="0" err="1" smtClean="0">
                <a:latin typeface="Trebuchet MS" panose="020B0603020202020204" pitchFamily="34" charset="0"/>
              </a:rPr>
              <a:t>Labetaa</a:t>
            </a:r>
            <a:r>
              <a:rPr lang="fr-FR" dirty="0" smtClean="0">
                <a:latin typeface="Trebuchet MS" panose="020B0603020202020204" pitchFamily="34" charset="0"/>
              </a:rPr>
              <a:t>, Toulouse Business School</a:t>
            </a:r>
            <a:endParaRPr lang="fr-FR" dirty="0">
              <a:latin typeface="Trebuchet MS" panose="020B0603020202020204" pitchFamily="34" charset="0"/>
            </a:endParaRPr>
          </a:p>
          <a:p>
            <a:r>
              <a:rPr lang="fr-FR" dirty="0" smtClean="0">
                <a:latin typeface="Trebuchet MS" panose="020B0603020202020204" pitchFamily="34" charset="0"/>
              </a:rPr>
              <a:t>…</a:t>
            </a:r>
            <a:endParaRPr lang="fr-FR" dirty="0">
              <a:latin typeface="Trebuchet MS" panose="020B0603020202020204" pitchFamily="34" charset="0"/>
            </a:endParaRPr>
          </a:p>
        </p:txBody>
      </p:sp>
      <p:sp>
        <p:nvSpPr>
          <p:cNvPr id="4" name="Espace réservé du contenu 3"/>
          <p:cNvSpPr>
            <a:spLocks noGrp="1"/>
          </p:cNvSpPr>
          <p:nvPr>
            <p:ph sz="half" idx="2"/>
          </p:nvPr>
        </p:nvSpPr>
        <p:spPr/>
        <p:txBody>
          <a:bodyPr/>
          <a:lstStyle/>
          <a:p>
            <a:r>
              <a:rPr lang="fr-FR" dirty="0" smtClean="0"/>
              <a:t>Vote pour les candidatures</a:t>
            </a:r>
            <a:endParaRPr lang="fr-FR" dirty="0"/>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24443"/>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83686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Bilan d’activités	</a:t>
            </a:r>
            <a:endParaRPr lang="fr-FR" dirty="0"/>
          </a:p>
        </p:txBody>
      </p:sp>
      <p:sp>
        <p:nvSpPr>
          <p:cNvPr id="8" name="Espace réservé du texte 7"/>
          <p:cNvSpPr>
            <a:spLocks noGrp="1"/>
          </p:cNvSpPr>
          <p:nvPr>
            <p:ph type="body" idx="1"/>
          </p:nvPr>
        </p:nvSpPr>
        <p:spPr/>
        <p:txBody>
          <a:bodyPr/>
          <a:lstStyle/>
          <a:p>
            <a:endParaRPr lang="fr-F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24443"/>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3552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Bureau</a:t>
            </a:r>
            <a:endParaRPr lang="fr-FR" dirty="0"/>
          </a:p>
        </p:txBody>
      </p:sp>
      <p:sp>
        <p:nvSpPr>
          <p:cNvPr id="5" name="Espace réservé du contenu 4"/>
          <p:cNvSpPr>
            <a:spLocks noGrp="1"/>
          </p:cNvSpPr>
          <p:nvPr>
            <p:ph idx="1"/>
          </p:nvPr>
        </p:nvSpPr>
        <p:spPr/>
        <p:txBody>
          <a:bodyPr/>
          <a:lstStyle/>
          <a:p>
            <a:r>
              <a:rPr lang="fr-FR" dirty="0" smtClean="0">
                <a:latin typeface="Trebuchet MS" panose="020B0603020202020204" pitchFamily="34" charset="0"/>
              </a:rPr>
              <a:t>4 rendez-vous + 1</a:t>
            </a:r>
          </a:p>
          <a:p>
            <a:r>
              <a:rPr lang="fr-FR" dirty="0" smtClean="0">
                <a:latin typeface="Trebuchet MS" panose="020B0603020202020204" pitchFamily="34" charset="0"/>
              </a:rPr>
              <a:t>16 juin 2022 sur le campus parisien de l’</a:t>
            </a:r>
            <a:r>
              <a:rPr lang="fr-FR" dirty="0" err="1" smtClean="0">
                <a:latin typeface="Trebuchet MS" panose="020B0603020202020204" pitchFamily="34" charset="0"/>
              </a:rPr>
              <a:t>em</a:t>
            </a:r>
            <a:r>
              <a:rPr lang="fr-FR" dirty="0" smtClean="0">
                <a:latin typeface="Trebuchet MS" panose="020B0603020202020204" pitchFamily="34" charset="0"/>
              </a:rPr>
              <a:t> Lyon</a:t>
            </a:r>
          </a:p>
          <a:p>
            <a:r>
              <a:rPr lang="fr-FR" dirty="0" smtClean="0">
                <a:latin typeface="Trebuchet MS" panose="020B0603020202020204" pitchFamily="34" charset="0"/>
              </a:rPr>
              <a:t>9 septembre 2022 en ligne</a:t>
            </a:r>
          </a:p>
          <a:p>
            <a:r>
              <a:rPr lang="fr-FR" dirty="0" smtClean="0">
                <a:latin typeface="Trebuchet MS" panose="020B0603020202020204" pitchFamily="34" charset="0"/>
              </a:rPr>
              <a:t>9 décembre 2022 en ligne (malheureusement)</a:t>
            </a:r>
          </a:p>
          <a:p>
            <a:r>
              <a:rPr lang="fr-FR" dirty="0" smtClean="0">
                <a:latin typeface="Trebuchet MS" panose="020B0603020202020204" pitchFamily="34" charset="0"/>
              </a:rPr>
              <a:t>20 janvier 2023 en ligne (malheureusement – bis)</a:t>
            </a:r>
          </a:p>
          <a:p>
            <a:endParaRPr lang="fr-FR" dirty="0">
              <a:latin typeface="Trebuchet MS" panose="020B0603020202020204" pitchFamily="34" charset="0"/>
            </a:endParaRPr>
          </a:p>
          <a:p>
            <a:r>
              <a:rPr lang="fr-FR" dirty="0" smtClean="0">
                <a:latin typeface="Trebuchet MS" panose="020B0603020202020204" pitchFamily="34" charset="0"/>
              </a:rPr>
              <a:t>28 mars 2023 à Montpellier</a:t>
            </a:r>
            <a:endParaRPr lang="fr-FR" dirty="0">
              <a:latin typeface="Trebuchet MS" panose="020B0603020202020204" pitchFamily="34" charset="0"/>
            </a:endParaRP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03662"/>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4160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réalisations</a:t>
            </a:r>
            <a:endParaRPr lang="fr-FR" dirty="0"/>
          </a:p>
        </p:txBody>
      </p:sp>
      <p:sp>
        <p:nvSpPr>
          <p:cNvPr id="3" name="Espace réservé du contenu 2"/>
          <p:cNvSpPr>
            <a:spLocks noGrp="1"/>
          </p:cNvSpPr>
          <p:nvPr>
            <p:ph idx="1"/>
          </p:nvPr>
        </p:nvSpPr>
        <p:spPr/>
        <p:txBody>
          <a:bodyPr/>
          <a:lstStyle/>
          <a:p>
            <a:r>
              <a:rPr lang="fr-FR" dirty="0">
                <a:latin typeface="Trebuchet MS" panose="020B0603020202020204" pitchFamily="34" charset="0"/>
              </a:rPr>
              <a:t>Préparation du congrès : définition du thème et choix des intervenants</a:t>
            </a:r>
          </a:p>
          <a:p>
            <a:r>
              <a:rPr lang="fr-FR" dirty="0" smtClean="0">
                <a:latin typeface="Trebuchet MS" panose="020B0603020202020204" pitchFamily="34" charset="0"/>
              </a:rPr>
              <a:t>Travail sur la grille : Valérie R., Sandra et Jérémy</a:t>
            </a:r>
          </a:p>
          <a:p>
            <a:r>
              <a:rPr lang="fr-FR" dirty="0" smtClean="0">
                <a:latin typeface="Trebuchet MS" panose="020B0603020202020204" pitchFamily="34" charset="0"/>
              </a:rPr>
              <a:t>Proposition de nouvelle grille RH : Emilie</a:t>
            </a:r>
          </a:p>
          <a:p>
            <a:r>
              <a:rPr lang="fr-FR" dirty="0" smtClean="0">
                <a:latin typeface="Trebuchet MS" panose="020B0603020202020204" pitchFamily="34" charset="0"/>
              </a:rPr>
              <a:t>Négociations fournisseur : Emilie et Sandra</a:t>
            </a:r>
          </a:p>
          <a:p>
            <a:r>
              <a:rPr lang="fr-FR" dirty="0" smtClean="0">
                <a:latin typeface="Trebuchet MS" panose="020B0603020202020204" pitchFamily="34" charset="0"/>
              </a:rPr>
              <a:t>Travail sur le site : Jérémy et Anne</a:t>
            </a:r>
          </a:p>
          <a:p>
            <a:endParaRPr lang="fr-FR" dirty="0">
              <a:latin typeface="Trebuchet MS" panose="020B0603020202020204" pitchFamily="34" charset="0"/>
            </a:endParaRP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8564" y="5903662"/>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2466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latin typeface="Trebuchet MS" panose="020B0603020202020204" pitchFamily="34" charset="0"/>
              </a:rPr>
              <a:t>Nouvelle offre de participation au congrès</a:t>
            </a:r>
            <a:endParaRPr lang="fr-FR" dirty="0">
              <a:latin typeface="Trebuchet MS" panose="020B0603020202020204" pitchFamily="34" charset="0"/>
            </a:endParaRPr>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541393640"/>
              </p:ext>
            </p:extLst>
          </p:nvPr>
        </p:nvGraphicFramePr>
        <p:xfrm>
          <a:off x="4561608" y="2265217"/>
          <a:ext cx="7630392" cy="2628899"/>
        </p:xfrm>
        <a:graphic>
          <a:graphicData uri="http://schemas.openxmlformats.org/drawingml/2006/table">
            <a:tbl>
              <a:tblPr firstRow="1" firstCol="1" bandRow="1">
                <a:tableStyleId>{5C22544A-7EE6-4342-B048-85BDC9FD1C3A}</a:tableStyleId>
              </a:tblPr>
              <a:tblGrid>
                <a:gridCol w="1165597">
                  <a:extLst>
                    <a:ext uri="{9D8B030D-6E8A-4147-A177-3AD203B41FA5}">
                      <a16:colId xmlns:a16="http://schemas.microsoft.com/office/drawing/2014/main" val="399985883"/>
                    </a:ext>
                  </a:extLst>
                </a:gridCol>
                <a:gridCol w="850193">
                  <a:extLst>
                    <a:ext uri="{9D8B030D-6E8A-4147-A177-3AD203B41FA5}">
                      <a16:colId xmlns:a16="http://schemas.microsoft.com/office/drawing/2014/main" val="426021510"/>
                    </a:ext>
                  </a:extLst>
                </a:gridCol>
                <a:gridCol w="1070242">
                  <a:extLst>
                    <a:ext uri="{9D8B030D-6E8A-4147-A177-3AD203B41FA5}">
                      <a16:colId xmlns:a16="http://schemas.microsoft.com/office/drawing/2014/main" val="2586475234"/>
                    </a:ext>
                  </a:extLst>
                </a:gridCol>
                <a:gridCol w="1250282">
                  <a:extLst>
                    <a:ext uri="{9D8B030D-6E8A-4147-A177-3AD203B41FA5}">
                      <a16:colId xmlns:a16="http://schemas.microsoft.com/office/drawing/2014/main" val="2859784719"/>
                    </a:ext>
                  </a:extLst>
                </a:gridCol>
                <a:gridCol w="1180267">
                  <a:extLst>
                    <a:ext uri="{9D8B030D-6E8A-4147-A177-3AD203B41FA5}">
                      <a16:colId xmlns:a16="http://schemas.microsoft.com/office/drawing/2014/main" val="4020073896"/>
                    </a:ext>
                  </a:extLst>
                </a:gridCol>
                <a:gridCol w="1200271">
                  <a:extLst>
                    <a:ext uri="{9D8B030D-6E8A-4147-A177-3AD203B41FA5}">
                      <a16:colId xmlns:a16="http://schemas.microsoft.com/office/drawing/2014/main" val="3906611890"/>
                    </a:ext>
                  </a:extLst>
                </a:gridCol>
                <a:gridCol w="913540">
                  <a:extLst>
                    <a:ext uri="{9D8B030D-6E8A-4147-A177-3AD203B41FA5}">
                      <a16:colId xmlns:a16="http://schemas.microsoft.com/office/drawing/2014/main" val="3087270799"/>
                    </a:ext>
                  </a:extLst>
                </a:gridCol>
              </a:tblGrid>
              <a:tr h="1282630">
                <a:tc>
                  <a:txBody>
                    <a:bodyPr/>
                    <a:lstStyle/>
                    <a:p>
                      <a:pPr algn="ctr">
                        <a:lnSpc>
                          <a:spcPct val="105000"/>
                        </a:lnSpc>
                        <a:spcAft>
                          <a:spcPts val="0"/>
                        </a:spcAft>
                      </a:pPr>
                      <a:r>
                        <a:rPr lang="fr-FR" sz="1200" dirty="0">
                          <a:effectLst/>
                          <a:latin typeface="Trebuchet MS" panose="020B0603020202020204" pitchFamily="34" charset="0"/>
                        </a:rPr>
                        <a:t>Pack</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Tarif (TTC)</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Heure d'arrivée</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Café partagé avec les membres</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Présence en séance plénière</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Temps de parole en séance plénière (10mn)</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Stand Forum jusque 17h</a:t>
                      </a:r>
                      <a:endParaRPr lang="fr-FR" sz="1200">
                        <a:effectLst/>
                        <a:latin typeface="Trebuchet MS" panose="020B0603020202020204" pitchFamily="34" charset="0"/>
                        <a:ea typeface="Calibri" panose="020F0502020204030204" pitchFamily="34" charset="0"/>
                      </a:endParaRPr>
                    </a:p>
                  </a:txBody>
                  <a:tcPr marL="8234" marR="8234" marT="8234" marB="8234" anchor="ctr"/>
                </a:tc>
                <a:extLst>
                  <a:ext uri="{0D108BD9-81ED-4DB2-BD59-A6C34878D82A}">
                    <a16:rowId xmlns:a16="http://schemas.microsoft.com/office/drawing/2014/main" val="3474518509"/>
                  </a:ext>
                </a:extLst>
              </a:tr>
              <a:tr h="519012">
                <a:tc>
                  <a:txBody>
                    <a:bodyPr/>
                    <a:lstStyle/>
                    <a:p>
                      <a:pPr algn="ctr">
                        <a:lnSpc>
                          <a:spcPct val="105000"/>
                        </a:lnSpc>
                        <a:spcAft>
                          <a:spcPts val="0"/>
                        </a:spcAft>
                      </a:pPr>
                      <a:r>
                        <a:rPr lang="fr-FR" sz="1200" dirty="0">
                          <a:effectLst/>
                          <a:latin typeface="Trebuchet MS" panose="020B0603020202020204" pitchFamily="34" charset="0"/>
                        </a:rPr>
                        <a:t>Pack « bronze »</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dirty="0">
                          <a:effectLst/>
                          <a:latin typeface="Trebuchet MS" panose="020B0603020202020204" pitchFamily="34" charset="0"/>
                        </a:rPr>
                        <a:t>700€</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dirty="0">
                          <a:effectLst/>
                          <a:latin typeface="Trebuchet MS" panose="020B0603020202020204" pitchFamily="34" charset="0"/>
                        </a:rPr>
                        <a:t>15h00</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non</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non</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non</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oui</a:t>
                      </a:r>
                      <a:endParaRPr lang="fr-FR" sz="1200">
                        <a:effectLst/>
                        <a:latin typeface="Trebuchet MS" panose="020B0603020202020204" pitchFamily="34" charset="0"/>
                        <a:ea typeface="Calibri" panose="020F0502020204030204" pitchFamily="34" charset="0"/>
                      </a:endParaRPr>
                    </a:p>
                  </a:txBody>
                  <a:tcPr marL="8234" marR="8234" marT="8234" marB="8234" anchor="ctr"/>
                </a:tc>
                <a:extLst>
                  <a:ext uri="{0D108BD9-81ED-4DB2-BD59-A6C34878D82A}">
                    <a16:rowId xmlns:a16="http://schemas.microsoft.com/office/drawing/2014/main" val="3328966218"/>
                  </a:ext>
                </a:extLst>
              </a:tr>
              <a:tr h="519012">
                <a:tc>
                  <a:txBody>
                    <a:bodyPr/>
                    <a:lstStyle/>
                    <a:p>
                      <a:pPr algn="ctr">
                        <a:lnSpc>
                          <a:spcPct val="105000"/>
                        </a:lnSpc>
                        <a:spcAft>
                          <a:spcPts val="0"/>
                        </a:spcAft>
                      </a:pPr>
                      <a:r>
                        <a:rPr lang="fr-FR" sz="1200" dirty="0">
                          <a:effectLst/>
                          <a:latin typeface="Trebuchet MS" panose="020B0603020202020204" pitchFamily="34" charset="0"/>
                        </a:rPr>
                        <a:t>  Pack </a:t>
                      </a:r>
                      <a:r>
                        <a:rPr lang="fr-FR" sz="1200" dirty="0" smtClean="0">
                          <a:effectLst/>
                          <a:latin typeface="Trebuchet MS" panose="020B0603020202020204" pitchFamily="34" charset="0"/>
                        </a:rPr>
                        <a:t/>
                      </a:r>
                      <a:br>
                        <a:rPr lang="fr-FR" sz="1200" dirty="0" smtClean="0">
                          <a:effectLst/>
                          <a:latin typeface="Trebuchet MS" panose="020B0603020202020204" pitchFamily="34" charset="0"/>
                        </a:rPr>
                      </a:br>
                      <a:r>
                        <a:rPr lang="fr-FR" sz="1200" dirty="0" smtClean="0">
                          <a:effectLst/>
                          <a:latin typeface="Trebuchet MS" panose="020B0603020202020204" pitchFamily="34" charset="0"/>
                        </a:rPr>
                        <a:t>« argent</a:t>
                      </a:r>
                      <a:r>
                        <a:rPr lang="fr-FR" sz="1200" dirty="0">
                          <a:effectLst/>
                          <a:latin typeface="Trebuchet MS" panose="020B0603020202020204" pitchFamily="34" charset="0"/>
                        </a:rPr>
                        <a:t> »</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dirty="0">
                          <a:effectLst/>
                          <a:latin typeface="Trebuchet MS" panose="020B0603020202020204" pitchFamily="34" charset="0"/>
                        </a:rPr>
                        <a:t>1000€</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dirty="0">
                          <a:effectLst/>
                          <a:latin typeface="Trebuchet MS" panose="020B0603020202020204" pitchFamily="34" charset="0"/>
                        </a:rPr>
                        <a:t>13h30</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dirty="0">
                          <a:effectLst/>
                          <a:latin typeface="Trebuchet MS" panose="020B0603020202020204" pitchFamily="34" charset="0"/>
                        </a:rPr>
                        <a:t>oui</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dirty="0">
                          <a:effectLst/>
                          <a:latin typeface="Trebuchet MS" panose="020B0603020202020204" pitchFamily="34" charset="0"/>
                        </a:rPr>
                        <a:t>oui</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dirty="0">
                          <a:effectLst/>
                          <a:latin typeface="Trebuchet MS" panose="020B0603020202020204" pitchFamily="34" charset="0"/>
                        </a:rPr>
                        <a:t>non</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oui</a:t>
                      </a:r>
                      <a:endParaRPr lang="fr-FR" sz="1200">
                        <a:effectLst/>
                        <a:latin typeface="Trebuchet MS" panose="020B0603020202020204" pitchFamily="34" charset="0"/>
                        <a:ea typeface="Calibri" panose="020F0502020204030204" pitchFamily="34" charset="0"/>
                      </a:endParaRPr>
                    </a:p>
                  </a:txBody>
                  <a:tcPr marL="8234" marR="8234" marT="8234" marB="8234" anchor="ctr"/>
                </a:tc>
                <a:extLst>
                  <a:ext uri="{0D108BD9-81ED-4DB2-BD59-A6C34878D82A}">
                    <a16:rowId xmlns:a16="http://schemas.microsoft.com/office/drawing/2014/main" val="3795449205"/>
                  </a:ext>
                </a:extLst>
              </a:tr>
              <a:tr h="308245">
                <a:tc>
                  <a:txBody>
                    <a:bodyPr/>
                    <a:lstStyle/>
                    <a:p>
                      <a:pPr algn="ctr">
                        <a:lnSpc>
                          <a:spcPct val="105000"/>
                        </a:lnSpc>
                        <a:spcAft>
                          <a:spcPts val="0"/>
                        </a:spcAft>
                      </a:pPr>
                      <a:r>
                        <a:rPr lang="fr-FR" sz="1200" dirty="0">
                          <a:effectLst/>
                          <a:latin typeface="Trebuchet MS" panose="020B0603020202020204" pitchFamily="34" charset="0"/>
                        </a:rPr>
                        <a:t>Pack « or »*</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1200€</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13H30</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oui</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a:effectLst/>
                          <a:latin typeface="Trebuchet MS" panose="020B0603020202020204" pitchFamily="34" charset="0"/>
                        </a:rPr>
                        <a:t>oui</a:t>
                      </a:r>
                      <a:endParaRPr lang="fr-FR" sz="120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dirty="0">
                          <a:effectLst/>
                          <a:latin typeface="Trebuchet MS" panose="020B0603020202020204" pitchFamily="34" charset="0"/>
                        </a:rPr>
                        <a:t>oui</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tc>
                  <a:txBody>
                    <a:bodyPr/>
                    <a:lstStyle/>
                    <a:p>
                      <a:pPr algn="ctr">
                        <a:lnSpc>
                          <a:spcPct val="105000"/>
                        </a:lnSpc>
                        <a:spcAft>
                          <a:spcPts val="0"/>
                        </a:spcAft>
                      </a:pPr>
                      <a:r>
                        <a:rPr lang="fr-FR" sz="1200" dirty="0">
                          <a:effectLst/>
                          <a:latin typeface="Trebuchet MS" panose="020B0603020202020204" pitchFamily="34" charset="0"/>
                        </a:rPr>
                        <a:t>oui</a:t>
                      </a:r>
                      <a:endParaRPr lang="fr-FR" sz="1200" dirty="0">
                        <a:effectLst/>
                        <a:latin typeface="Trebuchet MS" panose="020B0603020202020204" pitchFamily="34" charset="0"/>
                        <a:ea typeface="Calibri" panose="020F0502020204030204" pitchFamily="34" charset="0"/>
                      </a:endParaRPr>
                    </a:p>
                  </a:txBody>
                  <a:tcPr marL="8234" marR="8234" marT="8234" marB="8234" anchor="ctr"/>
                </a:tc>
                <a:extLst>
                  <a:ext uri="{0D108BD9-81ED-4DB2-BD59-A6C34878D82A}">
                    <a16:rowId xmlns:a16="http://schemas.microsoft.com/office/drawing/2014/main" val="2103044401"/>
                  </a:ext>
                </a:extLst>
              </a:tr>
            </a:tbl>
          </a:graphicData>
        </a:graphic>
      </p:graphicFrame>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8564" y="5903662"/>
            <a:ext cx="1832094" cy="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oneTexte 1"/>
          <p:cNvSpPr txBox="1"/>
          <p:nvPr/>
        </p:nvSpPr>
        <p:spPr>
          <a:xfrm>
            <a:off x="4748645" y="5309755"/>
            <a:ext cx="6972300" cy="646331"/>
          </a:xfrm>
          <a:prstGeom prst="rect">
            <a:avLst/>
          </a:prstGeom>
          <a:noFill/>
        </p:spPr>
        <p:txBody>
          <a:bodyPr wrap="square" rtlCol="0">
            <a:spAutoFit/>
          </a:bodyPr>
          <a:lstStyle/>
          <a:p>
            <a:r>
              <a:rPr lang="fr-FR" dirty="0" smtClean="0">
                <a:latin typeface="Trebuchet MS" panose="020B0603020202020204" pitchFamily="34" charset="0"/>
              </a:rPr>
              <a:t>10 fournisseurs au lieu de 6</a:t>
            </a:r>
          </a:p>
          <a:p>
            <a:r>
              <a:rPr lang="fr-FR" dirty="0" smtClean="0">
                <a:latin typeface="Trebuchet MS" panose="020B0603020202020204" pitchFamily="34" charset="0"/>
              </a:rPr>
              <a:t>10 000 € au lieu de 3 600 €</a:t>
            </a:r>
            <a:endParaRPr lang="fr-FR" dirty="0">
              <a:latin typeface="Trebuchet MS" panose="020B0603020202020204" pitchFamily="34" charset="0"/>
            </a:endParaRPr>
          </a:p>
        </p:txBody>
      </p:sp>
    </p:spTree>
    <p:extLst>
      <p:ext uri="{BB962C8B-B14F-4D97-AF65-F5344CB8AC3E}">
        <p14:creationId xmlns:p14="http://schemas.microsoft.com/office/powerpoint/2010/main" val="527083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8019</TotalTime>
  <Words>1669</Words>
  <Application>Microsoft Office PowerPoint</Application>
  <PresentationFormat>Grand écran</PresentationFormat>
  <Paragraphs>226</Paragraphs>
  <Slides>27</Slides>
  <Notes>7</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27</vt:i4>
      </vt:variant>
    </vt:vector>
  </HeadingPairs>
  <TitlesOfParts>
    <vt:vector size="36" baseType="lpstr">
      <vt:lpstr>Arial</vt:lpstr>
      <vt:lpstr>Calibri</vt:lpstr>
      <vt:lpstr>Calibri Light</vt:lpstr>
      <vt:lpstr>Rockwell</vt:lpstr>
      <vt:lpstr>Times New Roman</vt:lpstr>
      <vt:lpstr>Trebuchet MS</vt:lpstr>
      <vt:lpstr>Wingdings</vt:lpstr>
      <vt:lpstr>Atlas</vt:lpstr>
      <vt:lpstr>Feuille de calcul</vt:lpstr>
      <vt:lpstr>Assemblée générale de l’ACIEGE</vt:lpstr>
      <vt:lpstr>Ordre du jour</vt:lpstr>
      <vt:lpstr>Les membres 33 écoles</vt:lpstr>
      <vt:lpstr>Composition  du bureau</vt:lpstr>
      <vt:lpstr>Appel à candidatures pour rejoindre le bureau</vt:lpstr>
      <vt:lpstr>Bilan d’activités </vt:lpstr>
      <vt:lpstr>Bureau</vt:lpstr>
      <vt:lpstr>Les réalisations</vt:lpstr>
      <vt:lpstr>Nouvelle offre de participation au congrès</vt:lpstr>
      <vt:lpstr>GT Grille activités ACIEGE</vt:lpstr>
      <vt:lpstr>EVOLUTION DE LA GRILLE</vt:lpstr>
      <vt:lpstr>V1 Grille Mars 2023</vt:lpstr>
      <vt:lpstr>Gestion de la grille - suite</vt:lpstr>
      <vt:lpstr>Nouvelle grille RH</vt:lpstr>
      <vt:lpstr>Relations fournisseur (1/2)</vt:lpstr>
      <vt:lpstr>Relations fournisseur (2/2)</vt:lpstr>
      <vt:lpstr>Site Web</vt:lpstr>
      <vt:lpstr>BILAN FINANCIER 2022</vt:lpstr>
      <vt:lpstr>COMPTE  DE RESULTAT 2022</vt:lpstr>
      <vt:lpstr>PORTEFEUILLE TITRES  AU 21/03/2023</vt:lpstr>
      <vt:lpstr>BILAN 2022</vt:lpstr>
      <vt:lpstr>Bilan des groupes de travail</vt:lpstr>
      <vt:lpstr>Formaciege</vt:lpstr>
      <vt:lpstr>Groupe Thésaurus</vt:lpstr>
      <vt:lpstr>Groupe de travail ebook</vt:lpstr>
      <vt:lpstr>Cercle des managers</vt:lpstr>
      <vt:lpstr>De nouveaux groupes de travail ?</vt:lpstr>
    </vt:vector>
  </TitlesOfParts>
  <Company>AUDENCIA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Assemblée générale de l’ACIEGE</dc:title>
  <dc:creator>MENER Anne</dc:creator>
  <cp:lastModifiedBy>MENER Anne</cp:lastModifiedBy>
  <cp:revision>33</cp:revision>
  <dcterms:created xsi:type="dcterms:W3CDTF">2023-03-07T16:14:32Z</dcterms:created>
  <dcterms:modified xsi:type="dcterms:W3CDTF">2023-04-02T17:03:06Z</dcterms:modified>
</cp:coreProperties>
</file>